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</p:sldMasterIdLst>
  <p:notesMasterIdLst>
    <p:notesMasterId r:id="rId28"/>
  </p:notesMasterIdLst>
  <p:sldIdLst>
    <p:sldId id="256" r:id="rId5"/>
    <p:sldId id="274" r:id="rId6"/>
    <p:sldId id="275" r:id="rId7"/>
    <p:sldId id="276" r:id="rId8"/>
    <p:sldId id="278" r:id="rId9"/>
    <p:sldId id="339" r:id="rId10"/>
    <p:sldId id="290" r:id="rId11"/>
    <p:sldId id="270" r:id="rId12"/>
    <p:sldId id="344" r:id="rId13"/>
    <p:sldId id="329" r:id="rId14"/>
    <p:sldId id="331" r:id="rId15"/>
    <p:sldId id="349" r:id="rId16"/>
    <p:sldId id="289" r:id="rId17"/>
    <p:sldId id="306" r:id="rId18"/>
    <p:sldId id="333" r:id="rId19"/>
    <p:sldId id="345" r:id="rId20"/>
    <p:sldId id="279" r:id="rId21"/>
    <p:sldId id="257" r:id="rId22"/>
    <p:sldId id="269" r:id="rId23"/>
    <p:sldId id="280" r:id="rId24"/>
    <p:sldId id="350" r:id="rId25"/>
    <p:sldId id="293" r:id="rId26"/>
    <p:sldId id="2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1"/>
    <a:srgbClr val="F0F3F5"/>
    <a:srgbClr val="FBAF63"/>
    <a:srgbClr val="FFFFFF"/>
    <a:srgbClr val="18384E"/>
    <a:srgbClr val="215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F3CF4E-832F-477E-AFB4-962348BC2422}" v="40" dt="2023-10-20T17:40:50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3791" autoAdjust="0"/>
  </p:normalViewPr>
  <p:slideViewPr>
    <p:cSldViewPr snapToGrid="0">
      <p:cViewPr varScale="1">
        <p:scale>
          <a:sx n="129" d="100"/>
          <a:sy n="129" d="100"/>
        </p:scale>
        <p:origin x="141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Accardi" userId="b7ecfca3-4177-4a9e-ad9f-16f8d26b8212" providerId="ADAL" clId="{5DF3CF4E-832F-477E-AFB4-962348BC2422}"/>
    <pc:docChg chg="custSel delSld modSld">
      <pc:chgData name="Chris Accardi" userId="b7ecfca3-4177-4a9e-ad9f-16f8d26b8212" providerId="ADAL" clId="{5DF3CF4E-832F-477E-AFB4-962348BC2422}" dt="2023-10-20T17:46:20.501" v="701" actId="20577"/>
      <pc:docMkLst>
        <pc:docMk/>
      </pc:docMkLst>
      <pc:sldChg chg="modNotesTx">
        <pc:chgData name="Chris Accardi" userId="b7ecfca3-4177-4a9e-ad9f-16f8d26b8212" providerId="ADAL" clId="{5DF3CF4E-832F-477E-AFB4-962348BC2422}" dt="2023-10-20T17:45:17.077" v="569" actId="20577"/>
        <pc:sldMkLst>
          <pc:docMk/>
          <pc:sldMk cId="1050188978" sldId="257"/>
        </pc:sldMkLst>
      </pc:sldChg>
      <pc:sldChg chg="del">
        <pc:chgData name="Chris Accardi" userId="b7ecfca3-4177-4a9e-ad9f-16f8d26b8212" providerId="ADAL" clId="{5DF3CF4E-832F-477E-AFB4-962348BC2422}" dt="2023-10-20T17:45:52.916" v="570" actId="47"/>
        <pc:sldMkLst>
          <pc:docMk/>
          <pc:sldMk cId="3163125280" sldId="259"/>
        </pc:sldMkLst>
      </pc:sldChg>
      <pc:sldChg chg="modNotesTx">
        <pc:chgData name="Chris Accardi" userId="b7ecfca3-4177-4a9e-ad9f-16f8d26b8212" providerId="ADAL" clId="{5DF3CF4E-832F-477E-AFB4-962348BC2422}" dt="2023-10-20T17:41:54.624" v="218" actId="20577"/>
        <pc:sldMkLst>
          <pc:docMk/>
          <pc:sldMk cId="2803780828" sldId="270"/>
        </pc:sldMkLst>
      </pc:sldChg>
      <pc:sldChg chg="modSp mod">
        <pc:chgData name="Chris Accardi" userId="b7ecfca3-4177-4a9e-ad9f-16f8d26b8212" providerId="ADAL" clId="{5DF3CF4E-832F-477E-AFB4-962348BC2422}" dt="2023-10-20T17:36:12.403" v="2" actId="20577"/>
        <pc:sldMkLst>
          <pc:docMk/>
          <pc:sldMk cId="2915748252" sldId="276"/>
        </pc:sldMkLst>
        <pc:spChg chg="mod">
          <ac:chgData name="Chris Accardi" userId="b7ecfca3-4177-4a9e-ad9f-16f8d26b8212" providerId="ADAL" clId="{5DF3CF4E-832F-477E-AFB4-962348BC2422}" dt="2023-10-20T17:36:12.403" v="2" actId="20577"/>
          <ac:spMkLst>
            <pc:docMk/>
            <pc:sldMk cId="2915748252" sldId="276"/>
            <ac:spMk id="2" creationId="{440F814C-0D1F-6E7B-B8D4-E73607451BD7}"/>
          </ac:spMkLst>
        </pc:spChg>
      </pc:sldChg>
      <pc:sldChg chg="modSp mod">
        <pc:chgData name="Chris Accardi" userId="b7ecfca3-4177-4a9e-ad9f-16f8d26b8212" providerId="ADAL" clId="{5DF3CF4E-832F-477E-AFB4-962348BC2422}" dt="2023-10-20T17:37:08.091" v="79" actId="6549"/>
        <pc:sldMkLst>
          <pc:docMk/>
          <pc:sldMk cId="2703053688" sldId="278"/>
        </pc:sldMkLst>
        <pc:spChg chg="mod">
          <ac:chgData name="Chris Accardi" userId="b7ecfca3-4177-4a9e-ad9f-16f8d26b8212" providerId="ADAL" clId="{5DF3CF4E-832F-477E-AFB4-962348BC2422}" dt="2023-10-20T17:37:08.091" v="79" actId="6549"/>
          <ac:spMkLst>
            <pc:docMk/>
            <pc:sldMk cId="2703053688" sldId="278"/>
            <ac:spMk id="7" creationId="{34D177BC-39A7-5E4F-8147-280AF48EBE55}"/>
          </ac:spMkLst>
        </pc:spChg>
      </pc:sldChg>
      <pc:sldChg chg="modNotesTx">
        <pc:chgData name="Chris Accardi" userId="b7ecfca3-4177-4a9e-ad9f-16f8d26b8212" providerId="ADAL" clId="{5DF3CF4E-832F-477E-AFB4-962348BC2422}" dt="2023-10-20T17:43:30.235" v="370" actId="20577"/>
        <pc:sldMkLst>
          <pc:docMk/>
          <pc:sldMk cId="3696808302" sldId="289"/>
        </pc:sldMkLst>
      </pc:sldChg>
      <pc:sldChg chg="addSp delSp modSp mod modAnim modNotesTx">
        <pc:chgData name="Chris Accardi" userId="b7ecfca3-4177-4a9e-ad9f-16f8d26b8212" providerId="ADAL" clId="{5DF3CF4E-832F-477E-AFB4-962348BC2422}" dt="2023-10-20T17:41:23.043" v="182" actId="20577"/>
        <pc:sldMkLst>
          <pc:docMk/>
          <pc:sldMk cId="3242721747" sldId="290"/>
        </pc:sldMkLst>
        <pc:picChg chg="add mod">
          <ac:chgData name="Chris Accardi" userId="b7ecfca3-4177-4a9e-ad9f-16f8d26b8212" providerId="ADAL" clId="{5DF3CF4E-832F-477E-AFB4-962348BC2422}" dt="2023-10-20T17:40:59.936" v="125" actId="14100"/>
          <ac:picMkLst>
            <pc:docMk/>
            <pc:sldMk cId="3242721747" sldId="290"/>
            <ac:picMk id="2" creationId="{DF74DF4B-A8A6-866C-E95E-F220E01E2D18}"/>
          </ac:picMkLst>
        </pc:picChg>
        <pc:picChg chg="del">
          <ac:chgData name="Chris Accardi" userId="b7ecfca3-4177-4a9e-ad9f-16f8d26b8212" providerId="ADAL" clId="{5DF3CF4E-832F-477E-AFB4-962348BC2422}" dt="2023-10-20T17:40:52.003" v="121" actId="478"/>
          <ac:picMkLst>
            <pc:docMk/>
            <pc:sldMk cId="3242721747" sldId="290"/>
            <ac:picMk id="7" creationId="{61A501CC-C9AD-BEA9-BC6D-88BFFFC433C2}"/>
          </ac:picMkLst>
        </pc:picChg>
      </pc:sldChg>
      <pc:sldChg chg="del">
        <pc:chgData name="Chris Accardi" userId="b7ecfca3-4177-4a9e-ad9f-16f8d26b8212" providerId="ADAL" clId="{5DF3CF4E-832F-477E-AFB4-962348BC2422}" dt="2023-10-20T17:35:39.857" v="0" actId="2696"/>
        <pc:sldMkLst>
          <pc:docMk/>
          <pc:sldMk cId="77968991" sldId="328"/>
        </pc:sldMkLst>
      </pc:sldChg>
      <pc:sldChg chg="modNotesTx">
        <pc:chgData name="Chris Accardi" userId="b7ecfca3-4177-4a9e-ad9f-16f8d26b8212" providerId="ADAL" clId="{5DF3CF4E-832F-477E-AFB4-962348BC2422}" dt="2023-10-20T17:44:46.015" v="528" actId="20577"/>
        <pc:sldMkLst>
          <pc:docMk/>
          <pc:sldMk cId="2357004737" sldId="333"/>
        </pc:sldMkLst>
      </pc:sldChg>
      <pc:sldChg chg="modSp">
        <pc:chgData name="Chris Accardi" userId="b7ecfca3-4177-4a9e-ad9f-16f8d26b8212" providerId="ADAL" clId="{5DF3CF4E-832F-477E-AFB4-962348BC2422}" dt="2023-10-20T17:38:01.265" v="118" actId="20577"/>
        <pc:sldMkLst>
          <pc:docMk/>
          <pc:sldMk cId="2610670197" sldId="339"/>
        </pc:sldMkLst>
        <pc:graphicFrameChg chg="mod">
          <ac:chgData name="Chris Accardi" userId="b7ecfca3-4177-4a9e-ad9f-16f8d26b8212" providerId="ADAL" clId="{5DF3CF4E-832F-477E-AFB4-962348BC2422}" dt="2023-10-20T17:37:49.660" v="115" actId="20577"/>
          <ac:graphicFrameMkLst>
            <pc:docMk/>
            <pc:sldMk cId="2610670197" sldId="339"/>
            <ac:graphicFrameMk id="8" creationId="{58C2039D-D603-90F3-D36C-21C5C697B772}"/>
          </ac:graphicFrameMkLst>
        </pc:graphicFrameChg>
        <pc:graphicFrameChg chg="mod">
          <ac:chgData name="Chris Accardi" userId="b7ecfca3-4177-4a9e-ad9f-16f8d26b8212" providerId="ADAL" clId="{5DF3CF4E-832F-477E-AFB4-962348BC2422}" dt="2023-10-20T17:38:01.265" v="118" actId="20577"/>
          <ac:graphicFrameMkLst>
            <pc:docMk/>
            <pc:sldMk cId="2610670197" sldId="339"/>
            <ac:graphicFrameMk id="9" creationId="{B59A5CDF-59EC-AF3A-091B-908D5BF84C8C}"/>
          </ac:graphicFrameMkLst>
        </pc:graphicFrameChg>
      </pc:sldChg>
      <pc:sldChg chg="modNotesTx">
        <pc:chgData name="Chris Accardi" userId="b7ecfca3-4177-4a9e-ad9f-16f8d26b8212" providerId="ADAL" clId="{5DF3CF4E-832F-477E-AFB4-962348BC2422}" dt="2023-10-20T17:42:03.555" v="219"/>
        <pc:sldMkLst>
          <pc:docMk/>
          <pc:sldMk cId="2230251792" sldId="344"/>
        </pc:sldMkLst>
      </pc:sldChg>
      <pc:sldChg chg="modNotesTx">
        <pc:chgData name="Chris Accardi" userId="b7ecfca3-4177-4a9e-ad9f-16f8d26b8212" providerId="ADAL" clId="{5DF3CF4E-832F-477E-AFB4-962348BC2422}" dt="2023-10-20T17:44:59.191" v="551" actId="20577"/>
        <pc:sldMkLst>
          <pc:docMk/>
          <pc:sldMk cId="3396789965" sldId="345"/>
        </pc:sldMkLst>
      </pc:sldChg>
      <pc:sldChg chg="modNotesTx">
        <pc:chgData name="Chris Accardi" userId="b7ecfca3-4177-4a9e-ad9f-16f8d26b8212" providerId="ADAL" clId="{5DF3CF4E-832F-477E-AFB4-962348BC2422}" dt="2023-10-20T17:46:20.501" v="701" actId="20577"/>
        <pc:sldMkLst>
          <pc:docMk/>
          <pc:sldMk cId="641788275" sldId="3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5256B8-DA32-4FA1-8DA8-7196C6F3B6B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F0E523-15E5-4359-AF2A-B1EC26920261}">
      <dgm:prSet phldrT="[Text]" phldr="1"/>
      <dgm:spPr/>
      <dgm:t>
        <a:bodyPr/>
        <a:lstStyle/>
        <a:p>
          <a:endParaRPr lang="en-US"/>
        </a:p>
      </dgm:t>
    </dgm:pt>
    <dgm:pt modelId="{43073DBD-6515-4213-82AC-37759913F4F7}" type="parTrans" cxnId="{AAD5C8CA-667B-45FD-8543-6B8F96E28404}">
      <dgm:prSet/>
      <dgm:spPr/>
      <dgm:t>
        <a:bodyPr/>
        <a:lstStyle/>
        <a:p>
          <a:endParaRPr lang="en-US"/>
        </a:p>
      </dgm:t>
    </dgm:pt>
    <dgm:pt modelId="{098D6965-EFFB-4D18-B15B-98CCAA02F19D}" type="sibTrans" cxnId="{AAD5C8CA-667B-45FD-8543-6B8F96E28404}">
      <dgm:prSet/>
      <dgm:spPr/>
      <dgm:t>
        <a:bodyPr/>
        <a:lstStyle/>
        <a:p>
          <a:endParaRPr lang="en-US"/>
        </a:p>
      </dgm:t>
    </dgm:pt>
    <dgm:pt modelId="{32638866-BBDC-432C-A548-D31AFDD6AC01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3000" dirty="0"/>
            <a:t>May 1: Deadline to Confirm Offer</a:t>
          </a:r>
        </a:p>
      </dgm:t>
    </dgm:pt>
    <dgm:pt modelId="{E8390D84-0672-4935-9D1E-A76170F280A8}" type="parTrans" cxnId="{765BBBD8-6D52-4FD0-AD2A-3BAABD4A1C5B}">
      <dgm:prSet/>
      <dgm:spPr/>
      <dgm:t>
        <a:bodyPr/>
        <a:lstStyle/>
        <a:p>
          <a:endParaRPr lang="en-US"/>
        </a:p>
      </dgm:t>
    </dgm:pt>
    <dgm:pt modelId="{BB8BA4B2-801D-4BAE-A097-385A72F26A96}" type="sibTrans" cxnId="{765BBBD8-6D52-4FD0-AD2A-3BAABD4A1C5B}">
      <dgm:prSet/>
      <dgm:spPr/>
      <dgm:t>
        <a:bodyPr/>
        <a:lstStyle/>
        <a:p>
          <a:endParaRPr lang="en-US"/>
        </a:p>
      </dgm:t>
    </dgm:pt>
    <dgm:pt modelId="{36A80064-5F67-4391-ACF4-A5A0D2C9CD3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June: Tuition Deposit Deadline</a:t>
          </a:r>
        </a:p>
      </dgm:t>
    </dgm:pt>
    <dgm:pt modelId="{AE767394-BF20-4485-B32D-EF485C6F7DC4}" type="parTrans" cxnId="{0A3FE52B-1005-4EAC-A4B7-B1D34FDEAF59}">
      <dgm:prSet/>
      <dgm:spPr/>
      <dgm:t>
        <a:bodyPr/>
        <a:lstStyle/>
        <a:p>
          <a:endParaRPr lang="en-US"/>
        </a:p>
      </dgm:t>
    </dgm:pt>
    <dgm:pt modelId="{3671AFA7-007D-4DDA-A70E-323911B59363}" type="sibTrans" cxnId="{0A3FE52B-1005-4EAC-A4B7-B1D34FDEAF59}">
      <dgm:prSet/>
      <dgm:spPr/>
      <dgm:t>
        <a:bodyPr/>
        <a:lstStyle/>
        <a:p>
          <a:endParaRPr lang="en-US"/>
        </a:p>
      </dgm:t>
    </dgm:pt>
    <dgm:pt modelId="{85DCE61B-C7EE-4239-931B-05563C4CC473}" type="pres">
      <dgm:prSet presAssocID="{5E5256B8-DA32-4FA1-8DA8-7196C6F3B6B1}" presName="outerComposite" presStyleCnt="0">
        <dgm:presLayoutVars>
          <dgm:chMax val="5"/>
          <dgm:dir/>
          <dgm:resizeHandles val="exact"/>
        </dgm:presLayoutVars>
      </dgm:prSet>
      <dgm:spPr/>
    </dgm:pt>
    <dgm:pt modelId="{4B8F6677-6789-4899-BE37-D7D2DFB53CE7}" type="pres">
      <dgm:prSet presAssocID="{5E5256B8-DA32-4FA1-8DA8-7196C6F3B6B1}" presName="dummyMaxCanvas" presStyleCnt="0">
        <dgm:presLayoutVars/>
      </dgm:prSet>
      <dgm:spPr/>
    </dgm:pt>
    <dgm:pt modelId="{924B665A-1B24-4639-B836-66739B4DEA6F}" type="pres">
      <dgm:prSet presAssocID="{5E5256B8-DA32-4FA1-8DA8-7196C6F3B6B1}" presName="ThreeNodes_1" presStyleLbl="node1" presStyleIdx="0" presStyleCnt="3" custLinFactNeighborX="-902" custLinFactNeighborY="-16963">
        <dgm:presLayoutVars>
          <dgm:bulletEnabled val="1"/>
        </dgm:presLayoutVars>
      </dgm:prSet>
      <dgm:spPr/>
    </dgm:pt>
    <dgm:pt modelId="{35C9A70B-C124-49AC-921D-B1ADBAA97A07}" type="pres">
      <dgm:prSet presAssocID="{5E5256B8-DA32-4FA1-8DA8-7196C6F3B6B1}" presName="ThreeNodes_2" presStyleLbl="node1" presStyleIdx="1" presStyleCnt="3">
        <dgm:presLayoutVars>
          <dgm:bulletEnabled val="1"/>
        </dgm:presLayoutVars>
      </dgm:prSet>
      <dgm:spPr/>
    </dgm:pt>
    <dgm:pt modelId="{50D4B53C-60C6-4549-B9D4-7F1F8C82A8D2}" type="pres">
      <dgm:prSet presAssocID="{5E5256B8-DA32-4FA1-8DA8-7196C6F3B6B1}" presName="ThreeNodes_3" presStyleLbl="node1" presStyleIdx="2" presStyleCnt="3">
        <dgm:presLayoutVars>
          <dgm:bulletEnabled val="1"/>
        </dgm:presLayoutVars>
      </dgm:prSet>
      <dgm:spPr/>
    </dgm:pt>
    <dgm:pt modelId="{E8036546-2AC3-4AAF-BBEB-04B3152FC4F2}" type="pres">
      <dgm:prSet presAssocID="{5E5256B8-DA32-4FA1-8DA8-7196C6F3B6B1}" presName="ThreeConn_1-2" presStyleLbl="fgAccFollowNode1" presStyleIdx="0" presStyleCnt="2">
        <dgm:presLayoutVars>
          <dgm:bulletEnabled val="1"/>
        </dgm:presLayoutVars>
      </dgm:prSet>
      <dgm:spPr/>
    </dgm:pt>
    <dgm:pt modelId="{005E8A25-CF99-4B30-B721-E71CBACE25D3}" type="pres">
      <dgm:prSet presAssocID="{5E5256B8-DA32-4FA1-8DA8-7196C6F3B6B1}" presName="ThreeConn_2-3" presStyleLbl="fgAccFollowNode1" presStyleIdx="1" presStyleCnt="2">
        <dgm:presLayoutVars>
          <dgm:bulletEnabled val="1"/>
        </dgm:presLayoutVars>
      </dgm:prSet>
      <dgm:spPr/>
    </dgm:pt>
    <dgm:pt modelId="{717B714D-33F3-42E6-AB63-F52A3E345371}" type="pres">
      <dgm:prSet presAssocID="{5E5256B8-DA32-4FA1-8DA8-7196C6F3B6B1}" presName="ThreeNodes_1_text" presStyleLbl="node1" presStyleIdx="2" presStyleCnt="3">
        <dgm:presLayoutVars>
          <dgm:bulletEnabled val="1"/>
        </dgm:presLayoutVars>
      </dgm:prSet>
      <dgm:spPr/>
    </dgm:pt>
    <dgm:pt modelId="{471BA8D4-8C03-4E20-AC42-53A45CB5B4DB}" type="pres">
      <dgm:prSet presAssocID="{5E5256B8-DA32-4FA1-8DA8-7196C6F3B6B1}" presName="ThreeNodes_2_text" presStyleLbl="node1" presStyleIdx="2" presStyleCnt="3">
        <dgm:presLayoutVars>
          <dgm:bulletEnabled val="1"/>
        </dgm:presLayoutVars>
      </dgm:prSet>
      <dgm:spPr/>
    </dgm:pt>
    <dgm:pt modelId="{0E38ED2E-CC6A-4C4C-AE35-6839DA83A478}" type="pres">
      <dgm:prSet presAssocID="{5E5256B8-DA32-4FA1-8DA8-7196C6F3B6B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30C8B08-274C-4797-8766-0F9FC0BBE446}" type="presOf" srcId="{9BF0E523-15E5-4359-AF2A-B1EC26920261}" destId="{924B665A-1B24-4639-B836-66739B4DEA6F}" srcOrd="0" destOrd="0" presId="urn:microsoft.com/office/officeart/2005/8/layout/vProcess5"/>
    <dgm:cxn modelId="{4A792018-6E3C-478B-90E2-2E0F7CB92228}" type="presOf" srcId="{5E5256B8-DA32-4FA1-8DA8-7196C6F3B6B1}" destId="{85DCE61B-C7EE-4239-931B-05563C4CC473}" srcOrd="0" destOrd="0" presId="urn:microsoft.com/office/officeart/2005/8/layout/vProcess5"/>
    <dgm:cxn modelId="{E0A46A1A-1586-46D5-ACF3-2636193528CC}" type="presOf" srcId="{098D6965-EFFB-4D18-B15B-98CCAA02F19D}" destId="{E8036546-2AC3-4AAF-BBEB-04B3152FC4F2}" srcOrd="0" destOrd="0" presId="urn:microsoft.com/office/officeart/2005/8/layout/vProcess5"/>
    <dgm:cxn modelId="{9969DE20-E89D-498B-8E45-962B9E24D018}" type="presOf" srcId="{32638866-BBDC-432C-A548-D31AFDD6AC01}" destId="{35C9A70B-C124-49AC-921D-B1ADBAA97A07}" srcOrd="0" destOrd="0" presId="urn:microsoft.com/office/officeart/2005/8/layout/vProcess5"/>
    <dgm:cxn modelId="{0A3FE52B-1005-4EAC-A4B7-B1D34FDEAF59}" srcId="{5E5256B8-DA32-4FA1-8DA8-7196C6F3B6B1}" destId="{36A80064-5F67-4391-ACF4-A5A0D2C9CD3D}" srcOrd="2" destOrd="0" parTransId="{AE767394-BF20-4485-B32D-EF485C6F7DC4}" sibTransId="{3671AFA7-007D-4DDA-A70E-323911B59363}"/>
    <dgm:cxn modelId="{DBBA0F70-7E50-434D-91BC-EFE6A2D70C8B}" type="presOf" srcId="{36A80064-5F67-4391-ACF4-A5A0D2C9CD3D}" destId="{0E38ED2E-CC6A-4C4C-AE35-6839DA83A478}" srcOrd="1" destOrd="0" presId="urn:microsoft.com/office/officeart/2005/8/layout/vProcess5"/>
    <dgm:cxn modelId="{137E427F-E6CA-4493-8941-DC9F66797449}" type="presOf" srcId="{BB8BA4B2-801D-4BAE-A097-385A72F26A96}" destId="{005E8A25-CF99-4B30-B721-E71CBACE25D3}" srcOrd="0" destOrd="0" presId="urn:microsoft.com/office/officeart/2005/8/layout/vProcess5"/>
    <dgm:cxn modelId="{AAD5C8CA-667B-45FD-8543-6B8F96E28404}" srcId="{5E5256B8-DA32-4FA1-8DA8-7196C6F3B6B1}" destId="{9BF0E523-15E5-4359-AF2A-B1EC26920261}" srcOrd="0" destOrd="0" parTransId="{43073DBD-6515-4213-82AC-37759913F4F7}" sibTransId="{098D6965-EFFB-4D18-B15B-98CCAA02F19D}"/>
    <dgm:cxn modelId="{765BBBD8-6D52-4FD0-AD2A-3BAABD4A1C5B}" srcId="{5E5256B8-DA32-4FA1-8DA8-7196C6F3B6B1}" destId="{32638866-BBDC-432C-A548-D31AFDD6AC01}" srcOrd="1" destOrd="0" parTransId="{E8390D84-0672-4935-9D1E-A76170F280A8}" sibTransId="{BB8BA4B2-801D-4BAE-A097-385A72F26A96}"/>
    <dgm:cxn modelId="{B6E487F7-CDC6-4BD4-973E-444FC0447E81}" type="presOf" srcId="{9BF0E523-15E5-4359-AF2A-B1EC26920261}" destId="{717B714D-33F3-42E6-AB63-F52A3E345371}" srcOrd="1" destOrd="0" presId="urn:microsoft.com/office/officeart/2005/8/layout/vProcess5"/>
    <dgm:cxn modelId="{800EE0F9-EB2F-4A95-A5FF-B423218A8885}" type="presOf" srcId="{32638866-BBDC-432C-A548-D31AFDD6AC01}" destId="{471BA8D4-8C03-4E20-AC42-53A45CB5B4DB}" srcOrd="1" destOrd="0" presId="urn:microsoft.com/office/officeart/2005/8/layout/vProcess5"/>
    <dgm:cxn modelId="{31A392FE-41BB-487E-9F0B-C3CD84B040B7}" type="presOf" srcId="{36A80064-5F67-4391-ACF4-A5A0D2C9CD3D}" destId="{50D4B53C-60C6-4549-B9D4-7F1F8C82A8D2}" srcOrd="0" destOrd="0" presId="urn:microsoft.com/office/officeart/2005/8/layout/vProcess5"/>
    <dgm:cxn modelId="{C0C82E8D-322C-436B-BE22-9C2832478401}" type="presParOf" srcId="{85DCE61B-C7EE-4239-931B-05563C4CC473}" destId="{4B8F6677-6789-4899-BE37-D7D2DFB53CE7}" srcOrd="0" destOrd="0" presId="urn:microsoft.com/office/officeart/2005/8/layout/vProcess5"/>
    <dgm:cxn modelId="{17E0415E-5CE8-4C04-9D71-A2AE331531D0}" type="presParOf" srcId="{85DCE61B-C7EE-4239-931B-05563C4CC473}" destId="{924B665A-1B24-4639-B836-66739B4DEA6F}" srcOrd="1" destOrd="0" presId="urn:microsoft.com/office/officeart/2005/8/layout/vProcess5"/>
    <dgm:cxn modelId="{9FF63A26-3E3D-4030-A6E5-3EB9634BD0AC}" type="presParOf" srcId="{85DCE61B-C7EE-4239-931B-05563C4CC473}" destId="{35C9A70B-C124-49AC-921D-B1ADBAA97A07}" srcOrd="2" destOrd="0" presId="urn:microsoft.com/office/officeart/2005/8/layout/vProcess5"/>
    <dgm:cxn modelId="{5A4F9400-0EB8-46A2-BA90-F566A81F0FD0}" type="presParOf" srcId="{85DCE61B-C7EE-4239-931B-05563C4CC473}" destId="{50D4B53C-60C6-4549-B9D4-7F1F8C82A8D2}" srcOrd="3" destOrd="0" presId="urn:microsoft.com/office/officeart/2005/8/layout/vProcess5"/>
    <dgm:cxn modelId="{3D45026F-EF31-4445-901A-D3EB4766B741}" type="presParOf" srcId="{85DCE61B-C7EE-4239-931B-05563C4CC473}" destId="{E8036546-2AC3-4AAF-BBEB-04B3152FC4F2}" srcOrd="4" destOrd="0" presId="urn:microsoft.com/office/officeart/2005/8/layout/vProcess5"/>
    <dgm:cxn modelId="{C6BFF592-8AAD-44B7-A8EE-6595EAF10671}" type="presParOf" srcId="{85DCE61B-C7EE-4239-931B-05563C4CC473}" destId="{005E8A25-CF99-4B30-B721-E71CBACE25D3}" srcOrd="5" destOrd="0" presId="urn:microsoft.com/office/officeart/2005/8/layout/vProcess5"/>
    <dgm:cxn modelId="{2CDA775D-D11E-4BEF-BA5E-EBA5F27C08B0}" type="presParOf" srcId="{85DCE61B-C7EE-4239-931B-05563C4CC473}" destId="{717B714D-33F3-42E6-AB63-F52A3E345371}" srcOrd="6" destOrd="0" presId="urn:microsoft.com/office/officeart/2005/8/layout/vProcess5"/>
    <dgm:cxn modelId="{8A774C52-19E7-4C47-AF8A-B07DE4AA95C8}" type="presParOf" srcId="{85DCE61B-C7EE-4239-931B-05563C4CC473}" destId="{471BA8D4-8C03-4E20-AC42-53A45CB5B4DB}" srcOrd="7" destOrd="0" presId="urn:microsoft.com/office/officeart/2005/8/layout/vProcess5"/>
    <dgm:cxn modelId="{473B5DD6-26F2-4E2C-A833-DEE4BCA60C2E}" type="presParOf" srcId="{85DCE61B-C7EE-4239-931B-05563C4CC473}" destId="{0E38ED2E-CC6A-4C4C-AE35-6839DA83A47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256B8-DA32-4FA1-8DA8-7196C6F3B6B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F0E523-15E5-4359-AF2A-B1EC26920261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October:  Application Opens</a:t>
          </a:r>
        </a:p>
      </dgm:t>
    </dgm:pt>
    <dgm:pt modelId="{43073DBD-6515-4213-82AC-37759913F4F7}" type="parTrans" cxnId="{AAD5C8CA-667B-45FD-8543-6B8F96E28404}">
      <dgm:prSet/>
      <dgm:spPr/>
      <dgm:t>
        <a:bodyPr/>
        <a:lstStyle/>
        <a:p>
          <a:endParaRPr lang="en-US"/>
        </a:p>
      </dgm:t>
    </dgm:pt>
    <dgm:pt modelId="{098D6965-EFFB-4D18-B15B-98CCAA02F19D}" type="sibTrans" cxnId="{AAD5C8CA-667B-45FD-8543-6B8F96E28404}">
      <dgm:prSet/>
      <dgm:spPr/>
      <dgm:t>
        <a:bodyPr/>
        <a:lstStyle/>
        <a:p>
          <a:endParaRPr lang="en-US"/>
        </a:p>
      </dgm:t>
    </dgm:pt>
    <dgm:pt modelId="{32638866-BBDC-432C-A548-D31AFDD6AC01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November 1: Earliest Offer Date</a:t>
          </a:r>
        </a:p>
      </dgm:t>
    </dgm:pt>
    <dgm:pt modelId="{E8390D84-0672-4935-9D1E-A76170F280A8}" type="parTrans" cxnId="{765BBBD8-6D52-4FD0-AD2A-3BAABD4A1C5B}">
      <dgm:prSet/>
      <dgm:spPr/>
      <dgm:t>
        <a:bodyPr/>
        <a:lstStyle/>
        <a:p>
          <a:endParaRPr lang="en-US"/>
        </a:p>
      </dgm:t>
    </dgm:pt>
    <dgm:pt modelId="{BB8BA4B2-801D-4BAE-A097-385A72F26A96}" type="sibTrans" cxnId="{765BBBD8-6D52-4FD0-AD2A-3BAABD4A1C5B}">
      <dgm:prSet/>
      <dgm:spPr/>
      <dgm:t>
        <a:bodyPr/>
        <a:lstStyle/>
        <a:p>
          <a:endParaRPr lang="en-US"/>
        </a:p>
      </dgm:t>
    </dgm:pt>
    <dgm:pt modelId="{36A80064-5F67-4391-ACF4-A5A0D2C9CD3D}">
      <dgm:prSet phldrT="[Text]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en-US" dirty="0"/>
            <a:t>February 1: Equal Consideration Date</a:t>
          </a:r>
        </a:p>
      </dgm:t>
    </dgm:pt>
    <dgm:pt modelId="{AE767394-BF20-4485-B32D-EF485C6F7DC4}" type="parTrans" cxnId="{0A3FE52B-1005-4EAC-A4B7-B1D34FDEAF59}">
      <dgm:prSet/>
      <dgm:spPr/>
      <dgm:t>
        <a:bodyPr/>
        <a:lstStyle/>
        <a:p>
          <a:endParaRPr lang="en-US"/>
        </a:p>
      </dgm:t>
    </dgm:pt>
    <dgm:pt modelId="{3671AFA7-007D-4DDA-A70E-323911B59363}" type="sibTrans" cxnId="{0A3FE52B-1005-4EAC-A4B7-B1D34FDEAF59}">
      <dgm:prSet/>
      <dgm:spPr/>
      <dgm:t>
        <a:bodyPr/>
        <a:lstStyle/>
        <a:p>
          <a:endParaRPr lang="en-US"/>
        </a:p>
      </dgm:t>
    </dgm:pt>
    <dgm:pt modelId="{85DCE61B-C7EE-4239-931B-05563C4CC473}" type="pres">
      <dgm:prSet presAssocID="{5E5256B8-DA32-4FA1-8DA8-7196C6F3B6B1}" presName="outerComposite" presStyleCnt="0">
        <dgm:presLayoutVars>
          <dgm:chMax val="5"/>
          <dgm:dir/>
          <dgm:resizeHandles val="exact"/>
        </dgm:presLayoutVars>
      </dgm:prSet>
      <dgm:spPr/>
    </dgm:pt>
    <dgm:pt modelId="{4B8F6677-6789-4899-BE37-D7D2DFB53CE7}" type="pres">
      <dgm:prSet presAssocID="{5E5256B8-DA32-4FA1-8DA8-7196C6F3B6B1}" presName="dummyMaxCanvas" presStyleCnt="0">
        <dgm:presLayoutVars/>
      </dgm:prSet>
      <dgm:spPr/>
    </dgm:pt>
    <dgm:pt modelId="{924B665A-1B24-4639-B836-66739B4DEA6F}" type="pres">
      <dgm:prSet presAssocID="{5E5256B8-DA32-4FA1-8DA8-7196C6F3B6B1}" presName="ThreeNodes_1" presStyleLbl="node1" presStyleIdx="0" presStyleCnt="3" custLinFactNeighborX="-902" custLinFactNeighborY="-16963">
        <dgm:presLayoutVars>
          <dgm:bulletEnabled val="1"/>
        </dgm:presLayoutVars>
      </dgm:prSet>
      <dgm:spPr/>
    </dgm:pt>
    <dgm:pt modelId="{35C9A70B-C124-49AC-921D-B1ADBAA97A07}" type="pres">
      <dgm:prSet presAssocID="{5E5256B8-DA32-4FA1-8DA8-7196C6F3B6B1}" presName="ThreeNodes_2" presStyleLbl="node1" presStyleIdx="1" presStyleCnt="3">
        <dgm:presLayoutVars>
          <dgm:bulletEnabled val="1"/>
        </dgm:presLayoutVars>
      </dgm:prSet>
      <dgm:spPr/>
    </dgm:pt>
    <dgm:pt modelId="{50D4B53C-60C6-4549-B9D4-7F1F8C82A8D2}" type="pres">
      <dgm:prSet presAssocID="{5E5256B8-DA32-4FA1-8DA8-7196C6F3B6B1}" presName="ThreeNodes_3" presStyleLbl="node1" presStyleIdx="2" presStyleCnt="3" custLinFactNeighborX="0" custLinFactNeighborY="0">
        <dgm:presLayoutVars>
          <dgm:bulletEnabled val="1"/>
        </dgm:presLayoutVars>
      </dgm:prSet>
      <dgm:spPr/>
    </dgm:pt>
    <dgm:pt modelId="{E8036546-2AC3-4AAF-BBEB-04B3152FC4F2}" type="pres">
      <dgm:prSet presAssocID="{5E5256B8-DA32-4FA1-8DA8-7196C6F3B6B1}" presName="ThreeConn_1-2" presStyleLbl="fgAccFollowNode1" presStyleIdx="0" presStyleCnt="2">
        <dgm:presLayoutVars>
          <dgm:bulletEnabled val="1"/>
        </dgm:presLayoutVars>
      </dgm:prSet>
      <dgm:spPr/>
    </dgm:pt>
    <dgm:pt modelId="{005E8A25-CF99-4B30-B721-E71CBACE25D3}" type="pres">
      <dgm:prSet presAssocID="{5E5256B8-DA32-4FA1-8DA8-7196C6F3B6B1}" presName="ThreeConn_2-3" presStyleLbl="fgAccFollowNode1" presStyleIdx="1" presStyleCnt="2">
        <dgm:presLayoutVars>
          <dgm:bulletEnabled val="1"/>
        </dgm:presLayoutVars>
      </dgm:prSet>
      <dgm:spPr/>
    </dgm:pt>
    <dgm:pt modelId="{717B714D-33F3-42E6-AB63-F52A3E345371}" type="pres">
      <dgm:prSet presAssocID="{5E5256B8-DA32-4FA1-8DA8-7196C6F3B6B1}" presName="ThreeNodes_1_text" presStyleLbl="node1" presStyleIdx="2" presStyleCnt="3">
        <dgm:presLayoutVars>
          <dgm:bulletEnabled val="1"/>
        </dgm:presLayoutVars>
      </dgm:prSet>
      <dgm:spPr/>
    </dgm:pt>
    <dgm:pt modelId="{471BA8D4-8C03-4E20-AC42-53A45CB5B4DB}" type="pres">
      <dgm:prSet presAssocID="{5E5256B8-DA32-4FA1-8DA8-7196C6F3B6B1}" presName="ThreeNodes_2_text" presStyleLbl="node1" presStyleIdx="2" presStyleCnt="3">
        <dgm:presLayoutVars>
          <dgm:bulletEnabled val="1"/>
        </dgm:presLayoutVars>
      </dgm:prSet>
      <dgm:spPr/>
    </dgm:pt>
    <dgm:pt modelId="{0E38ED2E-CC6A-4C4C-AE35-6839DA83A478}" type="pres">
      <dgm:prSet presAssocID="{5E5256B8-DA32-4FA1-8DA8-7196C6F3B6B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30C8B08-274C-4797-8766-0F9FC0BBE446}" type="presOf" srcId="{9BF0E523-15E5-4359-AF2A-B1EC26920261}" destId="{924B665A-1B24-4639-B836-66739B4DEA6F}" srcOrd="0" destOrd="0" presId="urn:microsoft.com/office/officeart/2005/8/layout/vProcess5"/>
    <dgm:cxn modelId="{4A792018-6E3C-478B-90E2-2E0F7CB92228}" type="presOf" srcId="{5E5256B8-DA32-4FA1-8DA8-7196C6F3B6B1}" destId="{85DCE61B-C7EE-4239-931B-05563C4CC473}" srcOrd="0" destOrd="0" presId="urn:microsoft.com/office/officeart/2005/8/layout/vProcess5"/>
    <dgm:cxn modelId="{E0A46A1A-1586-46D5-ACF3-2636193528CC}" type="presOf" srcId="{098D6965-EFFB-4D18-B15B-98CCAA02F19D}" destId="{E8036546-2AC3-4AAF-BBEB-04B3152FC4F2}" srcOrd="0" destOrd="0" presId="urn:microsoft.com/office/officeart/2005/8/layout/vProcess5"/>
    <dgm:cxn modelId="{9969DE20-E89D-498B-8E45-962B9E24D018}" type="presOf" srcId="{32638866-BBDC-432C-A548-D31AFDD6AC01}" destId="{35C9A70B-C124-49AC-921D-B1ADBAA97A07}" srcOrd="0" destOrd="0" presId="urn:microsoft.com/office/officeart/2005/8/layout/vProcess5"/>
    <dgm:cxn modelId="{0A3FE52B-1005-4EAC-A4B7-B1D34FDEAF59}" srcId="{5E5256B8-DA32-4FA1-8DA8-7196C6F3B6B1}" destId="{36A80064-5F67-4391-ACF4-A5A0D2C9CD3D}" srcOrd="2" destOrd="0" parTransId="{AE767394-BF20-4485-B32D-EF485C6F7DC4}" sibTransId="{3671AFA7-007D-4DDA-A70E-323911B59363}"/>
    <dgm:cxn modelId="{DBBA0F70-7E50-434D-91BC-EFE6A2D70C8B}" type="presOf" srcId="{36A80064-5F67-4391-ACF4-A5A0D2C9CD3D}" destId="{0E38ED2E-CC6A-4C4C-AE35-6839DA83A478}" srcOrd="1" destOrd="0" presId="urn:microsoft.com/office/officeart/2005/8/layout/vProcess5"/>
    <dgm:cxn modelId="{137E427F-E6CA-4493-8941-DC9F66797449}" type="presOf" srcId="{BB8BA4B2-801D-4BAE-A097-385A72F26A96}" destId="{005E8A25-CF99-4B30-B721-E71CBACE25D3}" srcOrd="0" destOrd="0" presId="urn:microsoft.com/office/officeart/2005/8/layout/vProcess5"/>
    <dgm:cxn modelId="{AAD5C8CA-667B-45FD-8543-6B8F96E28404}" srcId="{5E5256B8-DA32-4FA1-8DA8-7196C6F3B6B1}" destId="{9BF0E523-15E5-4359-AF2A-B1EC26920261}" srcOrd="0" destOrd="0" parTransId="{43073DBD-6515-4213-82AC-37759913F4F7}" sibTransId="{098D6965-EFFB-4D18-B15B-98CCAA02F19D}"/>
    <dgm:cxn modelId="{765BBBD8-6D52-4FD0-AD2A-3BAABD4A1C5B}" srcId="{5E5256B8-DA32-4FA1-8DA8-7196C6F3B6B1}" destId="{32638866-BBDC-432C-A548-D31AFDD6AC01}" srcOrd="1" destOrd="0" parTransId="{E8390D84-0672-4935-9D1E-A76170F280A8}" sibTransId="{BB8BA4B2-801D-4BAE-A097-385A72F26A96}"/>
    <dgm:cxn modelId="{B6E487F7-CDC6-4BD4-973E-444FC0447E81}" type="presOf" srcId="{9BF0E523-15E5-4359-AF2A-B1EC26920261}" destId="{717B714D-33F3-42E6-AB63-F52A3E345371}" srcOrd="1" destOrd="0" presId="urn:microsoft.com/office/officeart/2005/8/layout/vProcess5"/>
    <dgm:cxn modelId="{800EE0F9-EB2F-4A95-A5FF-B423218A8885}" type="presOf" srcId="{32638866-BBDC-432C-A548-D31AFDD6AC01}" destId="{471BA8D4-8C03-4E20-AC42-53A45CB5B4DB}" srcOrd="1" destOrd="0" presId="urn:microsoft.com/office/officeart/2005/8/layout/vProcess5"/>
    <dgm:cxn modelId="{31A392FE-41BB-487E-9F0B-C3CD84B040B7}" type="presOf" srcId="{36A80064-5F67-4391-ACF4-A5A0D2C9CD3D}" destId="{50D4B53C-60C6-4549-B9D4-7F1F8C82A8D2}" srcOrd="0" destOrd="0" presId="urn:microsoft.com/office/officeart/2005/8/layout/vProcess5"/>
    <dgm:cxn modelId="{C0C82E8D-322C-436B-BE22-9C2832478401}" type="presParOf" srcId="{85DCE61B-C7EE-4239-931B-05563C4CC473}" destId="{4B8F6677-6789-4899-BE37-D7D2DFB53CE7}" srcOrd="0" destOrd="0" presId="urn:microsoft.com/office/officeart/2005/8/layout/vProcess5"/>
    <dgm:cxn modelId="{17E0415E-5CE8-4C04-9D71-A2AE331531D0}" type="presParOf" srcId="{85DCE61B-C7EE-4239-931B-05563C4CC473}" destId="{924B665A-1B24-4639-B836-66739B4DEA6F}" srcOrd="1" destOrd="0" presId="urn:microsoft.com/office/officeart/2005/8/layout/vProcess5"/>
    <dgm:cxn modelId="{9FF63A26-3E3D-4030-A6E5-3EB9634BD0AC}" type="presParOf" srcId="{85DCE61B-C7EE-4239-931B-05563C4CC473}" destId="{35C9A70B-C124-49AC-921D-B1ADBAA97A07}" srcOrd="2" destOrd="0" presId="urn:microsoft.com/office/officeart/2005/8/layout/vProcess5"/>
    <dgm:cxn modelId="{5A4F9400-0EB8-46A2-BA90-F566A81F0FD0}" type="presParOf" srcId="{85DCE61B-C7EE-4239-931B-05563C4CC473}" destId="{50D4B53C-60C6-4549-B9D4-7F1F8C82A8D2}" srcOrd="3" destOrd="0" presId="urn:microsoft.com/office/officeart/2005/8/layout/vProcess5"/>
    <dgm:cxn modelId="{3D45026F-EF31-4445-901A-D3EB4766B741}" type="presParOf" srcId="{85DCE61B-C7EE-4239-931B-05563C4CC473}" destId="{E8036546-2AC3-4AAF-BBEB-04B3152FC4F2}" srcOrd="4" destOrd="0" presId="urn:microsoft.com/office/officeart/2005/8/layout/vProcess5"/>
    <dgm:cxn modelId="{C6BFF592-8AAD-44B7-A8EE-6595EAF10671}" type="presParOf" srcId="{85DCE61B-C7EE-4239-931B-05563C4CC473}" destId="{005E8A25-CF99-4B30-B721-E71CBACE25D3}" srcOrd="5" destOrd="0" presId="urn:microsoft.com/office/officeart/2005/8/layout/vProcess5"/>
    <dgm:cxn modelId="{2CDA775D-D11E-4BEF-BA5E-EBA5F27C08B0}" type="presParOf" srcId="{85DCE61B-C7EE-4239-931B-05563C4CC473}" destId="{717B714D-33F3-42E6-AB63-F52A3E345371}" srcOrd="6" destOrd="0" presId="urn:microsoft.com/office/officeart/2005/8/layout/vProcess5"/>
    <dgm:cxn modelId="{8A774C52-19E7-4C47-AF8A-B07DE4AA95C8}" type="presParOf" srcId="{85DCE61B-C7EE-4239-931B-05563C4CC473}" destId="{471BA8D4-8C03-4E20-AC42-53A45CB5B4DB}" srcOrd="7" destOrd="0" presId="urn:microsoft.com/office/officeart/2005/8/layout/vProcess5"/>
    <dgm:cxn modelId="{473B5DD6-26F2-4E2C-A833-DEE4BCA60C2E}" type="presParOf" srcId="{85DCE61B-C7EE-4239-931B-05563C4CC473}" destId="{0E38ED2E-CC6A-4C4C-AE35-6839DA83A47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B665A-1B24-4639-B836-66739B4DEA6F}">
      <dsp:nvSpPr>
        <dsp:cNvPr id="0" name=""/>
        <dsp:cNvSpPr/>
      </dsp:nvSpPr>
      <dsp:spPr>
        <a:xfrm>
          <a:off x="0" y="0"/>
          <a:ext cx="7917435" cy="6908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0233" y="20233"/>
        <a:ext cx="7171989" cy="650352"/>
      </dsp:txXfrm>
    </dsp:sp>
    <dsp:sp modelId="{35C9A70B-C124-49AC-921D-B1ADBAA97A07}">
      <dsp:nvSpPr>
        <dsp:cNvPr id="0" name=""/>
        <dsp:cNvSpPr/>
      </dsp:nvSpPr>
      <dsp:spPr>
        <a:xfrm>
          <a:off x="698597" y="805954"/>
          <a:ext cx="7917435" cy="69081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May 1: Deadline to Confirm Offer</a:t>
          </a:r>
        </a:p>
      </dsp:txBody>
      <dsp:txXfrm>
        <a:off x="718830" y="826187"/>
        <a:ext cx="6729340" cy="650352"/>
      </dsp:txXfrm>
    </dsp:sp>
    <dsp:sp modelId="{50D4B53C-60C6-4549-B9D4-7F1F8C82A8D2}">
      <dsp:nvSpPr>
        <dsp:cNvPr id="0" name=""/>
        <dsp:cNvSpPr/>
      </dsp:nvSpPr>
      <dsp:spPr>
        <a:xfrm>
          <a:off x="1397194" y="1611908"/>
          <a:ext cx="7917435" cy="6908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June: Tuition Deposit Deadline</a:t>
          </a:r>
        </a:p>
      </dsp:txBody>
      <dsp:txXfrm>
        <a:off x="1417427" y="1632141"/>
        <a:ext cx="6729340" cy="650352"/>
      </dsp:txXfrm>
    </dsp:sp>
    <dsp:sp modelId="{E8036546-2AC3-4AAF-BBEB-04B3152FC4F2}">
      <dsp:nvSpPr>
        <dsp:cNvPr id="0" name=""/>
        <dsp:cNvSpPr/>
      </dsp:nvSpPr>
      <dsp:spPr>
        <a:xfrm>
          <a:off x="7468403" y="523870"/>
          <a:ext cx="449031" cy="4490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569435" y="523870"/>
        <a:ext cx="246967" cy="337896"/>
      </dsp:txXfrm>
    </dsp:sp>
    <dsp:sp modelId="{005E8A25-CF99-4B30-B721-E71CBACE25D3}">
      <dsp:nvSpPr>
        <dsp:cNvPr id="0" name=""/>
        <dsp:cNvSpPr/>
      </dsp:nvSpPr>
      <dsp:spPr>
        <a:xfrm>
          <a:off x="8167000" y="1325219"/>
          <a:ext cx="449031" cy="4490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268032" y="1325219"/>
        <a:ext cx="246967" cy="337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B665A-1B24-4639-B836-66739B4DEA6F}">
      <dsp:nvSpPr>
        <dsp:cNvPr id="0" name=""/>
        <dsp:cNvSpPr/>
      </dsp:nvSpPr>
      <dsp:spPr>
        <a:xfrm>
          <a:off x="0" y="0"/>
          <a:ext cx="7917435" cy="69081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October:  Application Opens</a:t>
          </a:r>
        </a:p>
      </dsp:txBody>
      <dsp:txXfrm>
        <a:off x="20233" y="20233"/>
        <a:ext cx="7171989" cy="650352"/>
      </dsp:txXfrm>
    </dsp:sp>
    <dsp:sp modelId="{35C9A70B-C124-49AC-921D-B1ADBAA97A07}">
      <dsp:nvSpPr>
        <dsp:cNvPr id="0" name=""/>
        <dsp:cNvSpPr/>
      </dsp:nvSpPr>
      <dsp:spPr>
        <a:xfrm>
          <a:off x="698597" y="805954"/>
          <a:ext cx="7917435" cy="69081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November 1: Earliest Offer Date</a:t>
          </a:r>
        </a:p>
      </dsp:txBody>
      <dsp:txXfrm>
        <a:off x="718830" y="826187"/>
        <a:ext cx="6729340" cy="650352"/>
      </dsp:txXfrm>
    </dsp:sp>
    <dsp:sp modelId="{50D4B53C-60C6-4549-B9D4-7F1F8C82A8D2}">
      <dsp:nvSpPr>
        <dsp:cNvPr id="0" name=""/>
        <dsp:cNvSpPr/>
      </dsp:nvSpPr>
      <dsp:spPr>
        <a:xfrm>
          <a:off x="1397194" y="1611908"/>
          <a:ext cx="7917435" cy="690818"/>
        </a:xfrm>
        <a:prstGeom prst="roundRect">
          <a:avLst>
            <a:gd name="adj" fmla="val 10000"/>
          </a:avLst>
        </a:prstGeom>
        <a:solidFill>
          <a:schemeClr val="accent6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February 1: Equal Consideration Date</a:t>
          </a:r>
        </a:p>
      </dsp:txBody>
      <dsp:txXfrm>
        <a:off x="1417427" y="1632141"/>
        <a:ext cx="6729340" cy="650352"/>
      </dsp:txXfrm>
    </dsp:sp>
    <dsp:sp modelId="{E8036546-2AC3-4AAF-BBEB-04B3152FC4F2}">
      <dsp:nvSpPr>
        <dsp:cNvPr id="0" name=""/>
        <dsp:cNvSpPr/>
      </dsp:nvSpPr>
      <dsp:spPr>
        <a:xfrm>
          <a:off x="7468403" y="523870"/>
          <a:ext cx="449031" cy="4490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569435" y="523870"/>
        <a:ext cx="246967" cy="337896"/>
      </dsp:txXfrm>
    </dsp:sp>
    <dsp:sp modelId="{005E8A25-CF99-4B30-B721-E71CBACE25D3}">
      <dsp:nvSpPr>
        <dsp:cNvPr id="0" name=""/>
        <dsp:cNvSpPr/>
      </dsp:nvSpPr>
      <dsp:spPr>
        <a:xfrm>
          <a:off x="8167000" y="1325219"/>
          <a:ext cx="449031" cy="4490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268032" y="1325219"/>
        <a:ext cx="246967" cy="3378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FBBEC-FC4F-47FB-A62E-EFEB30EC82E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88DD4-945A-42E5-BAB6-CE10C0FEE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Ontariocolleges.ca is the application service, we assist with the application process and transcript requests; colleges process applications and make decisions</a:t>
            </a:r>
          </a:p>
          <a:p>
            <a:pPr marL="171450" indent="-171450">
              <a:buFontTx/>
              <a:buChar char="-"/>
            </a:pPr>
            <a:r>
              <a:rPr lang="en-US"/>
              <a:t>Can walk through different parts of the website here, e.g. APPLY/LOG IN and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6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Can add up to 5 programs, with a max of 3 per college; talk about options (could all be different programs, or same program at different schools, </a:t>
            </a:r>
            <a:r>
              <a:rPr lang="en-US" err="1"/>
              <a:t>etc</a:t>
            </a:r>
            <a:r>
              <a:rPr lang="en-US"/>
              <a:t>), can add more program choices later (as long as within same application cycle) and can change program choices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70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Competitive programs mean’s that not everyone will be accepted. The deadline to apply to highly competitive programs is February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19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ICAS/WES</a:t>
            </a:r>
          </a:p>
          <a:p>
            <a:pPr marL="171450" indent="-171450">
              <a:buFontTx/>
              <a:buChar char="-"/>
            </a:pPr>
            <a:r>
              <a:rPr lang="en-US"/>
              <a:t>Any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1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ontariocolleges.ca has some resources on how to send your transcripts. You can find this page under the applying tab on the website.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53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ontariocolleges.ca has some resources on how to send your supporting documents. You can find this page under the applying tab on the website.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4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 date that colleges can release offers is </a:t>
            </a:r>
            <a:r>
              <a:rPr lang="en-US" b="1" dirty="0"/>
              <a:t>November 1</a:t>
            </a:r>
            <a:r>
              <a:rPr lang="en-US" b="1" baseline="30000" dirty="0"/>
              <a:t>st; </a:t>
            </a:r>
            <a:r>
              <a:rPr lang="en-US" b="1" dirty="0"/>
              <a:t>Offers continue to be released on an ongoing basis; </a:t>
            </a:r>
            <a:r>
              <a:rPr lang="en-US" dirty="0"/>
              <a:t>Many offers for highly competitive programs are not released until later in in the Spring of the following year; Check your application status in your College Portal accounts, or contact the college for clarification; Offers are posted in your ontariocolleges.ca account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- 1 – 2 day delay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85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Take note of expiry </a:t>
            </a:r>
          </a:p>
          <a:p>
            <a:pPr marL="171450" indent="-171450">
              <a:buFontTx/>
              <a:buChar char="-"/>
            </a:pPr>
            <a:r>
              <a:rPr lang="en-US"/>
              <a:t>(cannot change until following day)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97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scroll down to the bottom of any page of our website you can find this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5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transcript fees:  0 – 30 plus 5 fee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8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9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is embedded from YouTube, click to play.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9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Mention that each applicant can only have one active account; if they cannot remember their username and password, ontariocolleges.ca support can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4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Mention that each applicant can only have one active account; if they cannot remember their username and password, ontariocolleges.ca support can help!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Talk about application cycles</a:t>
            </a:r>
          </a:p>
          <a:p>
            <a:pPr marL="171450" indent="-171450">
              <a:buFontTx/>
              <a:buChar char="-"/>
            </a:pPr>
            <a:r>
              <a:rPr lang="en-US"/>
              <a:t>No refunds or transfers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2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Talk about application cycles</a:t>
            </a:r>
          </a:p>
          <a:p>
            <a:pPr marL="171450" indent="-171450">
              <a:buFontTx/>
              <a:buChar char="-"/>
            </a:pPr>
            <a:r>
              <a:rPr lang="en-US"/>
              <a:t>No refunds or transfers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88DD4-945A-42E5-BAB6-CE10C0FEEC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9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4172" y="711200"/>
            <a:ext cx="7183655" cy="2798763"/>
          </a:xfrm>
          <a:prstGeom prst="rect">
            <a:avLst/>
          </a:prstGeom>
        </p:spPr>
        <p:txBody>
          <a:bodyPr anchor="b"/>
          <a:lstStyle>
            <a:lvl1pPr algn="ctr">
              <a:defRPr sz="54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4172" y="3602038"/>
            <a:ext cx="7183655" cy="3880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Master subtitle style [optional]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BC0371-6811-DD4F-A104-2EB303A82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04172" y="5237140"/>
            <a:ext cx="7183655" cy="3135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presenter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3784F9-25EA-6847-B43E-F5097A015B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4172" y="4058434"/>
            <a:ext cx="7183655" cy="3135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add date [optional]</a:t>
            </a:r>
          </a:p>
        </p:txBody>
      </p:sp>
    </p:spTree>
    <p:extLst>
      <p:ext uri="{BB962C8B-B14F-4D97-AF65-F5344CB8AC3E}">
        <p14:creationId xmlns:p14="http://schemas.microsoft.com/office/powerpoint/2010/main" val="343638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ondary Title Slide -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7203"/>
            <a:ext cx="12192000" cy="705051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0151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ondary Title Slide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8CAD6-6837-824B-820A-BA69BF5FF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5632" y="3505199"/>
            <a:ext cx="315336" cy="374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413" y="384424"/>
            <a:ext cx="10403774" cy="3044576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8C0C73-A362-7F46-A17E-D0F45823E3BB}"/>
              </a:ext>
            </a:extLst>
          </p:cNvPr>
          <p:cNvGrpSpPr/>
          <p:nvPr userDrawn="1"/>
        </p:nvGrpSpPr>
        <p:grpSpPr>
          <a:xfrm>
            <a:off x="4445000" y="3683000"/>
            <a:ext cx="3276600" cy="0"/>
            <a:chOff x="4445000" y="3683000"/>
            <a:chExt cx="3276600" cy="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F9B47E3-085E-D640-B9DF-1F7CFD9C8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5000" y="3683000"/>
              <a:ext cx="13589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F93344-D853-B549-AC0C-B32E9C273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700" y="3683000"/>
              <a:ext cx="13589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332687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6777644-50DB-6849-8AD0-ECA9755F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324" y="1386238"/>
            <a:ext cx="10404475" cy="479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>
                <a:latin typeface="Montserrat" pitchFamily="2" charset="77"/>
              </a:defRPr>
            </a:lvl1pPr>
            <a:lvl2pPr>
              <a:lnSpc>
                <a:spcPct val="100000"/>
              </a:lnSpc>
              <a:defRPr>
                <a:latin typeface="Montserrat" pitchFamily="2" charset="77"/>
              </a:defRPr>
            </a:lvl2pPr>
            <a:lvl3pPr>
              <a:lnSpc>
                <a:spcPct val="100000"/>
              </a:lnSpc>
              <a:defRPr>
                <a:latin typeface="Montserrat" pitchFamily="2" charset="77"/>
              </a:defRPr>
            </a:lvl3pPr>
            <a:lvl4pPr>
              <a:lnSpc>
                <a:spcPct val="100000"/>
              </a:lnSpc>
              <a:defRPr>
                <a:latin typeface="Montserrat" pitchFamily="2" charset="77"/>
              </a:defRPr>
            </a:lvl4pPr>
            <a:lvl5pPr>
              <a:lnSpc>
                <a:spcPct val="100000"/>
              </a:lnSpc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D0202-A540-294C-90CA-52BE7BC980AC}"/>
              </a:ext>
            </a:extLst>
          </p:cNvPr>
          <p:cNvSpPr txBox="1"/>
          <p:nvPr userDrawn="1"/>
        </p:nvSpPr>
        <p:spPr>
          <a:xfrm>
            <a:off x="11353099" y="372435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Montserrat" pitchFamily="2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A004E4DE-A3E9-3049-AAB3-75841DF43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72832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94204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386239"/>
            <a:ext cx="5134838" cy="4791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73881-A02E-5845-9CB6-A4D9B7880759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3020B-CA82-9940-9927-E43ACE722E73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2" name="Title 13">
            <a:extLst>
              <a:ext uri="{FF2B5EF4-FFF2-40B4-BE49-F238E27FC236}">
                <a16:creationId xmlns:a16="http://schemas.microsoft.com/office/drawing/2014/main" id="{9DFA7591-D44B-CE43-A969-4C05B82B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6242F-5C04-E54A-9F84-DEC7A7F96334}"/>
              </a:ext>
            </a:extLst>
          </p:cNvPr>
          <p:cNvSpPr txBox="1"/>
          <p:nvPr userDrawn="1"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0B234-2C19-BE49-8155-67A2B3188D41}"/>
              </a:ext>
            </a:extLst>
          </p:cNvPr>
          <p:cNvSpPr txBox="1"/>
          <p:nvPr userDrawn="1"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68E513-9B46-C646-94EE-DF5F806C924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2525" y="1386239"/>
            <a:ext cx="5134838" cy="4791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689391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D5325D0-3014-9742-9DEA-D955F06FDE3D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70A3BB-5FFE-FD43-8062-286C5A4A0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525" y="1390064"/>
            <a:ext cx="5119688" cy="36219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7C847-3210-7B44-AB2E-14D57203CB8D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5AA13360-53B2-DF4F-9AE7-2DF5F826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A4A69-3ECC-BE42-88DD-156855B9017E}"/>
              </a:ext>
            </a:extLst>
          </p:cNvPr>
          <p:cNvSpPr txBox="1"/>
          <p:nvPr userDrawn="1"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3C2B48-822D-C04F-BFE3-46386027F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325" y="1386239"/>
            <a:ext cx="5134838" cy="4791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9517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12B08492-FF6B-4B4C-A245-D68199BC22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37623" y="1390064"/>
            <a:ext cx="8116754" cy="40732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A17C23-C69E-AF45-BC4E-C6052285F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38350" y="5688013"/>
            <a:ext cx="8115300" cy="50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3C7FF-3772-7C4F-BBB3-EDC53E8B5F3B}"/>
              </a:ext>
            </a:extLst>
          </p:cNvPr>
          <p:cNvSpPr txBox="1"/>
          <p:nvPr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BA6DD-1405-7C4D-9FC7-CF5292F9B28E}"/>
              </a:ext>
            </a:extLst>
          </p:cNvPr>
          <p:cNvSpPr txBox="1"/>
          <p:nvPr/>
        </p:nvSpPr>
        <p:spPr>
          <a:xfrm>
            <a:off x="11353099" y="6239302"/>
            <a:ext cx="52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9D2088F-FB42-534A-85FB-30A0E735DB1E}" type="slidenum">
              <a:rPr lang="en-US" sz="1400" smtClean="0">
                <a:solidFill>
                  <a:schemeClr val="bg1"/>
                </a:solidFill>
                <a:latin typeface="Source Sans Pro" panose="020B0503030403020204" pitchFamily="34" charset="77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24A65121-6765-1448-B301-92AC3181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54360"/>
            <a:ext cx="10403774" cy="32585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Source Sans Pro" panose="020B0503030403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5E7F2-B57A-A84A-AA89-59AFB5AF25B9}"/>
              </a:ext>
            </a:extLst>
          </p:cNvPr>
          <p:cNvSpPr txBox="1"/>
          <p:nvPr userDrawn="1"/>
        </p:nvSpPr>
        <p:spPr>
          <a:xfrm>
            <a:off x="6011694" y="6428454"/>
            <a:ext cx="5134837" cy="257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i="1">
                <a:solidFill>
                  <a:schemeClr val="accent1"/>
                </a:solidFill>
                <a:latin typeface="Source Sans Pro" panose="020B0503030403020204" pitchFamily="34" charset="77"/>
              </a:rPr>
              <a:t>This document, and all assets related to it, are strictly confidential and are considered the intellectual property of OCAS.</a:t>
            </a:r>
          </a:p>
        </p:txBody>
      </p:sp>
    </p:spTree>
    <p:extLst>
      <p:ext uri="{BB962C8B-B14F-4D97-AF65-F5344CB8AC3E}">
        <p14:creationId xmlns:p14="http://schemas.microsoft.com/office/powerpoint/2010/main" val="292111037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- dar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4113" y="463800"/>
            <a:ext cx="10403774" cy="3044576"/>
          </a:xfrm>
          <a:prstGeom prst="rect">
            <a:avLst/>
          </a:prstGeom>
        </p:spPr>
        <p:txBody>
          <a:bodyPr anchor="b"/>
          <a:lstStyle>
            <a:lvl1pPr algn="ctr">
              <a:defRPr sz="4000" b="0"/>
            </a:lvl1pPr>
          </a:lstStyle>
          <a:p>
            <a:r>
              <a:rPr lang="en-US"/>
              <a:t>Click to edit closing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936CEB-04E7-4646-AA71-7220BEAEE4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80523" y="5864220"/>
            <a:ext cx="1630954" cy="41875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D96CBA0E-7540-B141-BEF3-D998680D0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3061" y="3602038"/>
            <a:ext cx="10403774" cy="38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closing subtitle [optional]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ADDB73-F5F3-5E4E-87C4-52DEC9724A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3763" y="4541521"/>
            <a:ext cx="10404475" cy="11986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Click to add contact information: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Presenter Name, Job Title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Email Address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67423990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4113" y="463800"/>
            <a:ext cx="10403774" cy="3044576"/>
          </a:xfrm>
          <a:prstGeom prst="rect">
            <a:avLst/>
          </a:prstGeom>
        </p:spPr>
        <p:txBody>
          <a:bodyPr anchor="b"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closing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6CBA0E-7540-B141-BEF3-D998680D02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3061" y="3602038"/>
            <a:ext cx="10402002" cy="388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closing subtitle [optional]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FF1312-81F5-7942-99AF-26DAFC795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23" y="5852249"/>
            <a:ext cx="1630954" cy="43934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8BF49A-D9C1-304D-9DC6-2F0B3C9433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061" y="4541521"/>
            <a:ext cx="10402001" cy="1198658"/>
          </a:xfrm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Click to add contact information: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Presenter Name, Job Title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Email Address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7029105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3E9E8-5B88-4F45-B934-F80A292F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6" y="383597"/>
            <a:ext cx="10403774" cy="307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6D2B5-E91F-BE4B-B49A-484E9FF5D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026" y="1386238"/>
            <a:ext cx="10403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18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9" r:id="rId8"/>
    <p:sldLayoutId id="214748371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18384E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18384E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8384E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8384E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8384E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8384E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ontariocolleges.ca/en/apply/highly-competitive-programs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sk-us@ontariocolleges.ca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oZGrPOcnwY?feature=oembed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4DB9-75C5-6141-A487-B0921B66D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172" y="2222695"/>
            <a:ext cx="7183655" cy="1737434"/>
          </a:xfrm>
        </p:spPr>
        <p:txBody>
          <a:bodyPr/>
          <a:lstStyle/>
          <a:p>
            <a:r>
              <a:rPr lang="en-US" sz="6000" dirty="0"/>
              <a:t>How to Apply </a:t>
            </a:r>
            <a:br>
              <a:rPr lang="en-US" sz="6000" dirty="0"/>
            </a:br>
            <a:r>
              <a:rPr lang="en-US" sz="6000" dirty="0"/>
              <a:t>to College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4B5B-2188-674B-A9E8-AD1552340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4172" y="4143010"/>
            <a:ext cx="7183655" cy="313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132562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40C5A-FDF6-41A7-93C5-A47CDDE1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72832"/>
            <a:ext cx="10403774" cy="325852"/>
          </a:xfrm>
        </p:spPr>
        <p:txBody>
          <a:bodyPr/>
          <a:lstStyle/>
          <a:p>
            <a:r>
              <a:rPr lang="en-US" sz="2800"/>
              <a:t>Start Application – Important!  Select the correct 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2D179-D263-79A9-8315-5BBFCF6C2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690" y="1215482"/>
            <a:ext cx="6034619" cy="44270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087B18D-B28C-5AF7-1059-03ECA7DEC936}"/>
              </a:ext>
            </a:extLst>
          </p:cNvPr>
          <p:cNvGrpSpPr/>
          <p:nvPr/>
        </p:nvGrpSpPr>
        <p:grpSpPr>
          <a:xfrm>
            <a:off x="8486076" y="1583465"/>
            <a:ext cx="3627866" cy="2631690"/>
            <a:chOff x="8486076" y="1583465"/>
            <a:chExt cx="3627866" cy="2631690"/>
          </a:xfrm>
        </p:grpSpPr>
        <p:sp>
          <p:nvSpPr>
            <p:cNvPr id="8" name="Callout: Left Arrow 7">
              <a:extLst>
                <a:ext uri="{FF2B5EF4-FFF2-40B4-BE49-F238E27FC236}">
                  <a16:creationId xmlns:a16="http://schemas.microsoft.com/office/drawing/2014/main" id="{A2A103B8-11CE-1DB2-C226-61AE08D32F72}"/>
                </a:ext>
              </a:extLst>
            </p:cNvPr>
            <p:cNvSpPr/>
            <p:nvPr/>
          </p:nvSpPr>
          <p:spPr>
            <a:xfrm>
              <a:off x="8486076" y="1583465"/>
              <a:ext cx="3490333" cy="2631690"/>
            </a:xfrm>
            <a:prstGeom prst="leftArrowCallout">
              <a:avLst/>
            </a:prstGeom>
            <a:solidFill>
              <a:srgbClr val="FBAF6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09D24C-41A8-BD7F-2411-2E85FE1FB06F}"/>
                </a:ext>
              </a:extLst>
            </p:cNvPr>
            <p:cNvSpPr txBox="1"/>
            <p:nvPr/>
          </p:nvSpPr>
          <p:spPr>
            <a:xfrm>
              <a:off x="9746167" y="1639236"/>
              <a:ext cx="23677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Montserrat" panose="00000500000000000000" pitchFamily="2" charset="0"/>
                </a:rPr>
                <a:t>Includes programs starting in:</a:t>
              </a:r>
            </a:p>
            <a:p>
              <a:endParaRPr lang="en-US" sz="2000" dirty="0">
                <a:latin typeface="Montserrat" panose="000005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Montserrat" panose="00000500000000000000" pitchFamily="2" charset="0"/>
                </a:rPr>
                <a:t>September 2024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Montserrat" panose="00000500000000000000" pitchFamily="2" charset="0"/>
                </a:rPr>
                <a:t>January 2025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Montserrat" panose="00000500000000000000" pitchFamily="2" charset="0"/>
                </a:rPr>
                <a:t>May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45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40C5A-FDF6-41A7-93C5-A47CDDE1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72832"/>
            <a:ext cx="10403774" cy="325852"/>
          </a:xfrm>
        </p:spPr>
        <p:txBody>
          <a:bodyPr/>
          <a:lstStyle/>
          <a:p>
            <a:r>
              <a:rPr lang="en-US" sz="2800"/>
              <a:t>Start Application – Important!  Select the correct cycle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4DF77-AA95-623A-02C8-1FE62306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676" y="1226631"/>
            <a:ext cx="6019419" cy="44158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09C243-AE51-2D94-85B6-6E97BBBE05A8}"/>
              </a:ext>
            </a:extLst>
          </p:cNvPr>
          <p:cNvGrpSpPr/>
          <p:nvPr/>
        </p:nvGrpSpPr>
        <p:grpSpPr>
          <a:xfrm>
            <a:off x="217924" y="1583465"/>
            <a:ext cx="3490332" cy="2631690"/>
            <a:chOff x="217924" y="1583465"/>
            <a:chExt cx="3490332" cy="2631690"/>
          </a:xfrm>
        </p:grpSpPr>
        <p:sp>
          <p:nvSpPr>
            <p:cNvPr id="4" name="Callout: Right Arrow 3">
              <a:extLst>
                <a:ext uri="{FF2B5EF4-FFF2-40B4-BE49-F238E27FC236}">
                  <a16:creationId xmlns:a16="http://schemas.microsoft.com/office/drawing/2014/main" id="{C155D349-2917-D30E-2E03-FA7DE722A3C1}"/>
                </a:ext>
              </a:extLst>
            </p:cNvPr>
            <p:cNvSpPr/>
            <p:nvPr/>
          </p:nvSpPr>
          <p:spPr>
            <a:xfrm>
              <a:off x="217924" y="1583465"/>
              <a:ext cx="3490332" cy="2631690"/>
            </a:xfrm>
            <a:prstGeom prst="rightArrowCallout">
              <a:avLst/>
            </a:prstGeom>
            <a:solidFill>
              <a:srgbClr val="FBAF6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09D24C-41A8-BD7F-2411-2E85FE1FB06F}"/>
                </a:ext>
              </a:extLst>
            </p:cNvPr>
            <p:cNvSpPr txBox="1"/>
            <p:nvPr/>
          </p:nvSpPr>
          <p:spPr>
            <a:xfrm>
              <a:off x="217925" y="1812934"/>
              <a:ext cx="23691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Montserrat" panose="00000500000000000000" pitchFamily="2" charset="0"/>
                </a:rPr>
                <a:t>Includes programs starting in:</a:t>
              </a:r>
            </a:p>
            <a:p>
              <a:endParaRPr lang="en-US" sz="2000" dirty="0">
                <a:latin typeface="Montserrat" panose="000005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Montserrat" panose="00000500000000000000" pitchFamily="2" charset="0"/>
                </a:rPr>
                <a:t>January 2024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Montserrat" panose="00000500000000000000" pitchFamily="2" charset="0"/>
                </a:rPr>
                <a:t>May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44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E1EBB-3363-4E08-990B-EF6572E0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Choose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22CED-B413-5051-B891-3EB975220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56" y="1095724"/>
            <a:ext cx="9782287" cy="476731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80B550B-3075-DD53-C4B1-77048955D5E3}"/>
              </a:ext>
            </a:extLst>
          </p:cNvPr>
          <p:cNvGrpSpPr/>
          <p:nvPr/>
        </p:nvGrpSpPr>
        <p:grpSpPr>
          <a:xfrm>
            <a:off x="9165516" y="3550907"/>
            <a:ext cx="2485848" cy="1339327"/>
            <a:chOff x="8486076" y="1583465"/>
            <a:chExt cx="3627866" cy="2631690"/>
          </a:xfrm>
        </p:grpSpPr>
        <p:sp>
          <p:nvSpPr>
            <p:cNvPr id="10" name="Callout: Left Arrow 9">
              <a:extLst>
                <a:ext uri="{FF2B5EF4-FFF2-40B4-BE49-F238E27FC236}">
                  <a16:creationId xmlns:a16="http://schemas.microsoft.com/office/drawing/2014/main" id="{6892735B-E492-640D-F1FA-B7D9F772A69B}"/>
                </a:ext>
              </a:extLst>
            </p:cNvPr>
            <p:cNvSpPr/>
            <p:nvPr/>
          </p:nvSpPr>
          <p:spPr>
            <a:xfrm>
              <a:off x="8486076" y="1583465"/>
              <a:ext cx="3490333" cy="2631690"/>
            </a:xfrm>
            <a:prstGeom prst="leftArrowCallout">
              <a:avLst/>
            </a:prstGeom>
            <a:solidFill>
              <a:srgbClr val="FBAF6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A3A8A2-3E53-2503-C302-9AD69F15342A}"/>
                </a:ext>
              </a:extLst>
            </p:cNvPr>
            <p:cNvSpPr txBox="1"/>
            <p:nvPr/>
          </p:nvSpPr>
          <p:spPr>
            <a:xfrm>
              <a:off x="9746167" y="1639235"/>
              <a:ext cx="2367775" cy="2160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Montserrat" panose="00000500000000000000" pitchFamily="2" charset="0"/>
                </a:rPr>
                <a:t>Program choices can be updated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B1955A-8029-E656-F7E5-635733A17638}"/>
              </a:ext>
            </a:extLst>
          </p:cNvPr>
          <p:cNvGrpSpPr/>
          <p:nvPr/>
        </p:nvGrpSpPr>
        <p:grpSpPr>
          <a:xfrm>
            <a:off x="1538343" y="5103508"/>
            <a:ext cx="1850316" cy="1231471"/>
            <a:chOff x="734172" y="1900982"/>
            <a:chExt cx="2758930" cy="1369344"/>
          </a:xfrm>
        </p:grpSpPr>
        <p:sp>
          <p:nvSpPr>
            <p:cNvPr id="16" name="Callout: Right Arrow 15">
              <a:extLst>
                <a:ext uri="{FF2B5EF4-FFF2-40B4-BE49-F238E27FC236}">
                  <a16:creationId xmlns:a16="http://schemas.microsoft.com/office/drawing/2014/main" id="{E0373AE0-7303-FED3-758C-F25CA3BA751A}"/>
                </a:ext>
              </a:extLst>
            </p:cNvPr>
            <p:cNvSpPr/>
            <p:nvPr/>
          </p:nvSpPr>
          <p:spPr>
            <a:xfrm>
              <a:off x="734172" y="1900982"/>
              <a:ext cx="2758930" cy="1369344"/>
            </a:xfrm>
            <a:prstGeom prst="rightArrowCallout">
              <a:avLst/>
            </a:prstGeom>
            <a:solidFill>
              <a:srgbClr val="FBAF6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1DAF75-33FE-73BE-8C18-CD36A85B1F0B}"/>
                </a:ext>
              </a:extLst>
            </p:cNvPr>
            <p:cNvSpPr txBox="1"/>
            <p:nvPr/>
          </p:nvSpPr>
          <p:spPr>
            <a:xfrm>
              <a:off x="734172" y="2174067"/>
              <a:ext cx="1872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Montserrat" panose="00000500000000000000" pitchFamily="2" charset="0"/>
                </a:rPr>
                <a:t>Change</a:t>
              </a:r>
            </a:p>
            <a:p>
              <a:r>
                <a:rPr lang="en-US" sz="2000" dirty="0">
                  <a:latin typeface="Montserrat" panose="00000500000000000000" pitchFamily="2" charset="0"/>
                </a:rPr>
                <a:t>Or 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486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AB65F4-1597-92E1-DAAB-E77EFECB4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Search &gt;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83FCE-772F-1201-6DBE-05B24630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15" y="1052199"/>
            <a:ext cx="6590370" cy="58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08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4E1EBB-3363-4E08-990B-EF6572E0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Received Documents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5345D1-F53B-007B-2306-C43903824799}"/>
              </a:ext>
            </a:extLst>
          </p:cNvPr>
          <p:cNvGrpSpPr/>
          <p:nvPr/>
        </p:nvGrpSpPr>
        <p:grpSpPr>
          <a:xfrm>
            <a:off x="1159727" y="1144970"/>
            <a:ext cx="9872546" cy="4478851"/>
            <a:chOff x="1159727" y="1151042"/>
            <a:chExt cx="9872546" cy="44788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B06BE-B0C0-A4F0-F9C7-EC50FC687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84"/>
            <a:stretch/>
          </p:blipFill>
          <p:spPr>
            <a:xfrm>
              <a:off x="1159727" y="1151042"/>
              <a:ext cx="9872546" cy="44788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83021A-9F34-29AD-17FE-B6FEB374C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663" y="1502273"/>
              <a:ext cx="9279459" cy="4092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140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1C5A5-AFCC-4776-A4B4-794FF3C4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&gt; Transcripts for Detailed Instructions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462076-D8F0-55D5-4FC2-D386BB64DD47}"/>
              </a:ext>
            </a:extLst>
          </p:cNvPr>
          <p:cNvGrpSpPr/>
          <p:nvPr/>
        </p:nvGrpSpPr>
        <p:grpSpPr>
          <a:xfrm>
            <a:off x="3271332" y="1087004"/>
            <a:ext cx="5649335" cy="4833736"/>
            <a:chOff x="3271332" y="1087004"/>
            <a:chExt cx="5649335" cy="48337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7337CE-7C6D-D946-5856-D4DA8AA24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748"/>
            <a:stretch/>
          </p:blipFill>
          <p:spPr>
            <a:xfrm>
              <a:off x="3332518" y="2654664"/>
              <a:ext cx="5588149" cy="32660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882B8A2-0435-7E09-2C3C-C42D29265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607" b="61572"/>
            <a:stretch/>
          </p:blipFill>
          <p:spPr>
            <a:xfrm>
              <a:off x="3271333" y="1610992"/>
              <a:ext cx="5588149" cy="104367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410B534-25D9-3311-C079-FF56384EE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1332" y="1087004"/>
              <a:ext cx="5588149" cy="523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004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F1C5A5-AFCC-4776-A4B4-794FF3C4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&gt; Supporting Documents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82DA9-B569-4722-C7FB-8973A172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11" y="1111759"/>
            <a:ext cx="7125777" cy="47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89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814C-0D1F-6E7B-B8D4-E7360745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will I receive an offer?</a:t>
            </a:r>
          </a:p>
        </p:txBody>
      </p:sp>
    </p:spTree>
    <p:extLst>
      <p:ext uri="{BB962C8B-B14F-4D97-AF65-F5344CB8AC3E}">
        <p14:creationId xmlns:p14="http://schemas.microsoft.com/office/powerpoint/2010/main" val="258638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D177BC-39A7-5E4F-8147-280AF48EB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381" y="1386239"/>
            <a:ext cx="7214418" cy="3402072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500"/>
              </a:spcBef>
              <a:buFont typeface="Wingdings" pitchFamily="2" charset="2"/>
              <a:buChar char="§"/>
            </a:pPr>
            <a:r>
              <a:rPr lang="en-US" dirty="0"/>
              <a:t>First date that colleges can release offers is </a:t>
            </a:r>
            <a:r>
              <a:rPr lang="en-US" b="1" dirty="0"/>
              <a:t>November 1st</a:t>
            </a:r>
          </a:p>
          <a:p>
            <a:pPr marL="342900" indent="-342900">
              <a:spcBef>
                <a:spcPts val="1500"/>
              </a:spcBef>
              <a:buFont typeface="Wingdings" pitchFamily="2" charset="2"/>
              <a:buChar char="§"/>
            </a:pPr>
            <a:r>
              <a:rPr lang="en-US" dirty="0"/>
              <a:t>Offers continue to be released on an ongoing basis</a:t>
            </a:r>
          </a:p>
          <a:p>
            <a:pPr marL="342900" indent="-342900">
              <a:spcBef>
                <a:spcPts val="1500"/>
              </a:spcBef>
              <a:buFont typeface="Wingdings" pitchFamily="2" charset="2"/>
              <a:buChar char="§"/>
            </a:pPr>
            <a:r>
              <a:rPr lang="en-US" dirty="0"/>
              <a:t>Many offers for highly competitive programs are not released until February 1 </a:t>
            </a:r>
            <a:r>
              <a:rPr lang="en-US"/>
              <a:t>or later</a:t>
            </a:r>
            <a:endParaRPr lang="en-US" dirty="0"/>
          </a:p>
          <a:p>
            <a:pPr marL="342900" indent="-342900">
              <a:spcBef>
                <a:spcPts val="1500"/>
              </a:spcBef>
              <a:buFont typeface="Wingdings" pitchFamily="2" charset="2"/>
              <a:buChar char="§"/>
            </a:pPr>
            <a:r>
              <a:rPr lang="en-US" dirty="0"/>
              <a:t>Check your application status in your College Portal accounts, or contact the college for clarification</a:t>
            </a:r>
          </a:p>
          <a:p>
            <a:pPr marL="342900" indent="-342900">
              <a:spcBef>
                <a:spcPts val="1500"/>
              </a:spcBef>
              <a:buFont typeface="Wingdings" pitchFamily="2" charset="2"/>
              <a:buChar char="§"/>
            </a:pPr>
            <a:r>
              <a:rPr lang="en-US" dirty="0"/>
              <a:t>Offers are posted in your ontariocolleges.ca account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A9E1D4-9D7F-E743-AD76-99833FC2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Dates: Offers of Admission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8DF4F54-1A9C-63D1-3431-46BC36999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04" y="1238865"/>
            <a:ext cx="3833477" cy="36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8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FF002-31A9-4C54-A3F1-863292B9B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72832"/>
            <a:ext cx="10403774" cy="325852"/>
          </a:xfrm>
        </p:spPr>
        <p:txBody>
          <a:bodyPr/>
          <a:lstStyle/>
          <a:p>
            <a:r>
              <a:rPr lang="en-US" sz="2800" dirty="0"/>
              <a:t>Offers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B12731-E2FC-7DC2-72AB-F312ACCB105A}"/>
              </a:ext>
            </a:extLst>
          </p:cNvPr>
          <p:cNvGrpSpPr/>
          <p:nvPr/>
        </p:nvGrpSpPr>
        <p:grpSpPr>
          <a:xfrm>
            <a:off x="1254977" y="1145514"/>
            <a:ext cx="9682046" cy="4566972"/>
            <a:chOff x="1290754" y="1198208"/>
            <a:chExt cx="9610492" cy="44615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6BD8893-245D-67F7-303B-C5531CE6F30A}"/>
                </a:ext>
              </a:extLst>
            </p:cNvPr>
            <p:cNvGrpSpPr/>
            <p:nvPr/>
          </p:nvGrpSpPr>
          <p:grpSpPr>
            <a:xfrm>
              <a:off x="1290754" y="1198208"/>
              <a:ext cx="9610492" cy="4461584"/>
              <a:chOff x="1009185" y="1066633"/>
              <a:chExt cx="10173629" cy="467455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40CFF1-F7DC-DB3A-52FC-426362E07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509"/>
              <a:stretch/>
            </p:blipFill>
            <p:spPr>
              <a:xfrm>
                <a:off x="1009185" y="1371600"/>
                <a:ext cx="10173629" cy="436958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75D22EC-09DD-44F9-95E4-E049B68A1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9185" y="1066633"/>
                <a:ext cx="10173629" cy="306661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A26511-26BD-257F-329B-2AB4C104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1905" y="3769109"/>
              <a:ext cx="447304" cy="509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26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4412-D6EE-16D2-A19B-040B03FA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 pitchFamily="2" charset="77"/>
              </a:rPr>
              <a:t>Get to know ontariocolleges.ca</a:t>
            </a:r>
          </a:p>
        </p:txBody>
      </p:sp>
    </p:spTree>
    <p:extLst>
      <p:ext uri="{BB962C8B-B14F-4D97-AF65-F5344CB8AC3E}">
        <p14:creationId xmlns:p14="http://schemas.microsoft.com/office/powerpoint/2010/main" val="713929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D177BC-39A7-5E4F-8147-280AF48EB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232" y="1386238"/>
            <a:ext cx="7381567" cy="479155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Equal consideration date for highly competitive programs is </a:t>
            </a:r>
            <a:r>
              <a:rPr lang="en-US" b="1" dirty="0"/>
              <a:t>Thursday February 1st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Plan to apply before Feb 1, to have the best chance of receiving an offer!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Some programs close on Feb 1, as they are already full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/>
              <a:t>Many programs are available to apply to after February 1st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List of highly competitive programs accessed from this page. </a:t>
            </a:r>
            <a:r>
              <a:rPr lang="en-US" dirty="0">
                <a:hlinkClick r:id="rId2"/>
              </a:rPr>
              <a:t>https://ontariocolleges.ca/en/apply/highly-competitive-programs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A9E1D4-9D7F-E743-AD76-99833FC2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Dates: Equal Consideration Date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3106E70F-6B53-BA97-D97A-1976C24F1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1150373"/>
            <a:ext cx="3726427" cy="37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22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0ED7C7A-8FED-B74C-8986-0B433903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can you reach OCAS?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C9C36A-40A8-5571-2EB9-45B9BD2F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422" y="1519075"/>
            <a:ext cx="9433155" cy="402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A4B7A1-4882-6675-2E23-C3CB44A9440A}"/>
              </a:ext>
            </a:extLst>
          </p:cNvPr>
          <p:cNvGrpSpPr/>
          <p:nvPr/>
        </p:nvGrpSpPr>
        <p:grpSpPr>
          <a:xfrm>
            <a:off x="1592132" y="2332693"/>
            <a:ext cx="6562164" cy="2631690"/>
            <a:chOff x="-1247887" y="1583465"/>
            <a:chExt cx="4526050" cy="2631690"/>
          </a:xfrm>
        </p:grpSpPr>
        <p:sp>
          <p:nvSpPr>
            <p:cNvPr id="3" name="Callout: Right Arrow 2">
              <a:extLst>
                <a:ext uri="{FF2B5EF4-FFF2-40B4-BE49-F238E27FC236}">
                  <a16:creationId xmlns:a16="http://schemas.microsoft.com/office/drawing/2014/main" id="{E592534C-7B5A-9EBE-4308-B36530173BD4}"/>
                </a:ext>
              </a:extLst>
            </p:cNvPr>
            <p:cNvSpPr/>
            <p:nvPr/>
          </p:nvSpPr>
          <p:spPr>
            <a:xfrm>
              <a:off x="-1247887" y="1583465"/>
              <a:ext cx="4526050" cy="2631690"/>
            </a:xfrm>
            <a:prstGeom prst="rightArrowCallout">
              <a:avLst>
                <a:gd name="adj1" fmla="val 26635"/>
                <a:gd name="adj2" fmla="val 28678"/>
                <a:gd name="adj3" fmla="val 51162"/>
                <a:gd name="adj4" fmla="val 74157"/>
              </a:avLst>
            </a:prstGeom>
            <a:solidFill>
              <a:srgbClr val="FBAF6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F72A20-C086-05A3-AB2F-BC5489CB1A22}"/>
                </a:ext>
              </a:extLst>
            </p:cNvPr>
            <p:cNvSpPr txBox="1"/>
            <p:nvPr/>
          </p:nvSpPr>
          <p:spPr>
            <a:xfrm>
              <a:off x="-1140311" y="1654310"/>
              <a:ext cx="34046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Montserrat" panose="00000500000000000000" pitchFamily="2" charset="0"/>
                </a:rPr>
                <a:t>Phone:</a:t>
              </a:r>
            </a:p>
            <a:p>
              <a:r>
                <a:rPr lang="en-US" sz="2000" dirty="0">
                  <a:latin typeface="Montserrat" panose="00000500000000000000" pitchFamily="2" charset="0"/>
                </a:rPr>
                <a:t>1-888-892-2228 (toll free)</a:t>
              </a:r>
            </a:p>
            <a:p>
              <a:r>
                <a:rPr lang="en-US" sz="2000" dirty="0">
                  <a:latin typeface="Montserrat" panose="00000500000000000000" pitchFamily="2" charset="0"/>
                </a:rPr>
                <a:t>519-763-4725</a:t>
              </a:r>
            </a:p>
            <a:p>
              <a:endParaRPr lang="en-US" sz="2000" dirty="0">
                <a:latin typeface="Montserrat" panose="00000500000000000000" pitchFamily="2" charset="0"/>
              </a:endParaRPr>
            </a:p>
            <a:p>
              <a:r>
                <a:rPr lang="en-US" sz="2000" b="1" dirty="0">
                  <a:latin typeface="Montserrat" panose="00000500000000000000" pitchFamily="2" charset="0"/>
                </a:rPr>
                <a:t>Email:</a:t>
              </a:r>
            </a:p>
            <a:p>
              <a:r>
                <a:rPr lang="en-US" sz="2000" dirty="0">
                  <a:latin typeface="Montserrat" panose="00000500000000000000" pitchFamily="2" charset="0"/>
                  <a:hlinkClick r:id="rId4"/>
                </a:rPr>
                <a:t>ask-us@ontariocolleges.ca</a:t>
              </a:r>
              <a:endParaRPr lang="en-US" sz="2000" dirty="0">
                <a:latin typeface="Montserrat" panose="00000500000000000000" pitchFamily="2" charset="0"/>
              </a:endParaRPr>
            </a:p>
            <a:p>
              <a:endParaRPr lang="en-US" sz="2000" dirty="0">
                <a:latin typeface="Montserrat" panose="00000500000000000000" pitchFamily="2" charset="0"/>
              </a:endParaRPr>
            </a:p>
            <a:p>
              <a:r>
                <a:rPr lang="en-US" sz="2000" b="1" dirty="0">
                  <a:latin typeface="Montserrat" panose="00000500000000000000" pitchFamily="2" charset="0"/>
                </a:rPr>
                <a:t>Live Chat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788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0ED7C7A-8FED-B74C-8986-0B433903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 in touch with our Newsletter!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CD8FF-9F32-61CC-E8BB-A7F715770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1"/>
          <a:stretch/>
        </p:blipFill>
        <p:spPr>
          <a:xfrm>
            <a:off x="578563" y="1209367"/>
            <a:ext cx="6690577" cy="3716593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0A4540F-C1C4-D021-79A6-93086DFDE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43"/>
          <a:stretch/>
        </p:blipFill>
        <p:spPr>
          <a:xfrm>
            <a:off x="7493179" y="1209368"/>
            <a:ext cx="3684633" cy="46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5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58DEEE9-507E-254E-A793-E3CDA5BD69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C4A48B38-5550-F24D-96C6-D0F89DCC6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4172" y="3602039"/>
            <a:ext cx="7183655" cy="439020"/>
          </a:xfrm>
        </p:spPr>
        <p:txBody>
          <a:bodyPr>
            <a:noAutofit/>
          </a:bodyPr>
          <a:lstStyle/>
          <a:p>
            <a:r>
              <a:rPr lang="en-US" sz="2000"/>
              <a:t>Questions? </a:t>
            </a:r>
            <a:r>
              <a:rPr lang="en-US" sz="2000" b="1" err="1"/>
              <a:t>ask-us@ontariocolleges.ca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9547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EC20B8-3594-13E8-3532-B5ECBEDB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372832"/>
            <a:ext cx="10403774" cy="325852"/>
          </a:xfrm>
        </p:spPr>
        <p:txBody>
          <a:bodyPr/>
          <a:lstStyle/>
          <a:p>
            <a:r>
              <a:rPr lang="en-US"/>
              <a:t>www.ontariocolleges.ca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A0C96-B2B7-51E0-A8B8-C1577130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729"/>
            <a:ext cx="12192000" cy="476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814C-0D1F-6E7B-B8D4-E7360745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Application Cycle is Open!</a:t>
            </a:r>
          </a:p>
        </p:txBody>
      </p:sp>
    </p:spTree>
    <p:extLst>
      <p:ext uri="{BB962C8B-B14F-4D97-AF65-F5344CB8AC3E}">
        <p14:creationId xmlns:p14="http://schemas.microsoft.com/office/powerpoint/2010/main" val="291574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D177BC-39A7-5E4F-8147-280AF48EB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325" y="1612380"/>
            <a:ext cx="6191164" cy="371670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500"/>
              </a:spcBef>
              <a:buFont typeface="Wingdings" panose="05000000000000000000" pitchFamily="2" charset="2"/>
              <a:buChar char="§"/>
            </a:pPr>
            <a:r>
              <a:rPr lang="en-US" dirty="0"/>
              <a:t>Want to start college in </a:t>
            </a:r>
            <a:r>
              <a:rPr lang="en-US" b="1" dirty="0"/>
              <a:t>September </a:t>
            </a:r>
            <a:r>
              <a:rPr lang="en-US" dirty="0"/>
              <a:t>or </a:t>
            </a:r>
            <a:r>
              <a:rPr lang="en-US" b="1" dirty="0"/>
              <a:t>January</a:t>
            </a:r>
            <a:r>
              <a:rPr lang="en-US" dirty="0"/>
              <a:t>?  Now is a great time to apply!</a:t>
            </a:r>
          </a:p>
          <a:p>
            <a:pPr marL="342900" indent="-342900">
              <a:lnSpc>
                <a:spcPct val="90000"/>
              </a:lnSpc>
              <a:spcBef>
                <a:spcPts val="1500"/>
              </a:spcBef>
              <a:buFont typeface="Wingdings" panose="05000000000000000000" pitchFamily="2" charset="2"/>
              <a:buChar char="§"/>
            </a:pPr>
            <a:r>
              <a:rPr lang="en-US" dirty="0"/>
              <a:t>Application for September and January Intakes opens on October 1</a:t>
            </a:r>
            <a:r>
              <a:rPr lang="en-US" baseline="30000" dirty="0"/>
              <a:t>st</a:t>
            </a:r>
            <a:r>
              <a:rPr lang="en-US" dirty="0"/>
              <a:t>  </a:t>
            </a:r>
          </a:p>
          <a:p>
            <a:pPr marL="342900" indent="-342900">
              <a:lnSpc>
                <a:spcPct val="90000"/>
              </a:lnSpc>
              <a:spcBef>
                <a:spcPts val="1500"/>
              </a:spcBef>
              <a:buFont typeface="Wingdings" panose="05000000000000000000" pitchFamily="2" charset="2"/>
              <a:buChar char="§"/>
            </a:pPr>
            <a:r>
              <a:rPr lang="en-US" dirty="0"/>
              <a:t>Includes up to 5 program choices (no more than 3 at any one college).  No extra cost to make changes!</a:t>
            </a:r>
            <a:endParaRPr lang="en-US" sz="1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A9E1D4-9D7F-E743-AD76-99833FC2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800"/>
              <a:t>Important Dates:  Application Opens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7E3488F-96EA-7426-0325-EE65D00D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360" y="1421002"/>
            <a:ext cx="4832852" cy="44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5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2C6541-BF68-0C01-F0C8-6E6A60E7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Important Dates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2FD675-CE13-16F3-4D5F-E522C862257B}"/>
              </a:ext>
            </a:extLst>
          </p:cNvPr>
          <p:cNvGrpSpPr/>
          <p:nvPr/>
        </p:nvGrpSpPr>
        <p:grpSpPr>
          <a:xfrm>
            <a:off x="788211" y="1304691"/>
            <a:ext cx="10726002" cy="3904786"/>
            <a:chOff x="788211" y="1304691"/>
            <a:chExt cx="10726002" cy="39047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A22C957-EC6E-FC31-9AA8-B30D9EDB4CF6}"/>
                </a:ext>
              </a:extLst>
            </p:cNvPr>
            <p:cNvGrpSpPr/>
            <p:nvPr/>
          </p:nvGrpSpPr>
          <p:grpSpPr>
            <a:xfrm>
              <a:off x="788211" y="1304691"/>
              <a:ext cx="10726002" cy="3904786"/>
              <a:chOff x="949325" y="1326994"/>
              <a:chExt cx="10726002" cy="3904786"/>
            </a:xfrm>
          </p:grpSpPr>
          <p:graphicFrame>
            <p:nvGraphicFramePr>
              <p:cNvPr id="9" name="Diagram 8">
                <a:extLst>
                  <a:ext uri="{FF2B5EF4-FFF2-40B4-BE49-F238E27FC236}">
                    <a16:creationId xmlns:a16="http://schemas.microsoft.com/office/drawing/2014/main" id="{B59A5CDF-59EC-AF3A-091B-908D5BF84C8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21367258"/>
                  </p:ext>
                </p:extLst>
              </p:nvPr>
            </p:nvGraphicFramePr>
            <p:xfrm>
              <a:off x="2360697" y="2929053"/>
              <a:ext cx="9314630" cy="230272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58C2039D-D603-90F3-D36C-21C5C697B77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20187797"/>
                  </p:ext>
                </p:extLst>
              </p:nvPr>
            </p:nvGraphicFramePr>
            <p:xfrm>
              <a:off x="949325" y="1326994"/>
              <a:ext cx="9314630" cy="230272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p:grp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ECC7029-C2C3-32CF-E97D-AB3DC3AFDB39}"/>
                </a:ext>
              </a:extLst>
            </p:cNvPr>
            <p:cNvSpPr/>
            <p:nvPr/>
          </p:nvSpPr>
          <p:spPr>
            <a:xfrm rot="5400000">
              <a:off x="8229599" y="1834179"/>
              <a:ext cx="505610" cy="473336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32FA67B-E061-7293-A682-FF09D6350C5D}"/>
                </a:ext>
              </a:extLst>
            </p:cNvPr>
            <p:cNvSpPr/>
            <p:nvPr/>
          </p:nvSpPr>
          <p:spPr>
            <a:xfrm rot="5400000">
              <a:off x="8919882" y="2594776"/>
              <a:ext cx="505610" cy="473336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9B8FD465-CEDE-E1DC-FD3F-055E5AD4116E}"/>
                </a:ext>
              </a:extLst>
            </p:cNvPr>
            <p:cNvSpPr/>
            <p:nvPr/>
          </p:nvSpPr>
          <p:spPr>
            <a:xfrm rot="5400000">
              <a:off x="9631681" y="3414154"/>
              <a:ext cx="505610" cy="473336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658EC77D-C004-3095-ACE1-0EFDC100D8F8}"/>
                </a:ext>
              </a:extLst>
            </p:cNvPr>
            <p:cNvSpPr/>
            <p:nvPr/>
          </p:nvSpPr>
          <p:spPr>
            <a:xfrm rot="5400000">
              <a:off x="10343478" y="4201257"/>
              <a:ext cx="505610" cy="473336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067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A9E1D4-9D7F-E743-AD76-99833FC2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Apply Video</a:t>
            </a:r>
          </a:p>
        </p:txBody>
      </p:sp>
      <p:pic>
        <p:nvPicPr>
          <p:cNvPr id="2" name="Online Media 1" title="How to Apply to Public Colleges in Ontario">
            <a:hlinkClick r:id="" action="ppaction://media"/>
            <a:extLst>
              <a:ext uri="{FF2B5EF4-FFF2-40B4-BE49-F238E27FC236}">
                <a16:creationId xmlns:a16="http://schemas.microsoft.com/office/drawing/2014/main" id="{DF74DF4B-A8A6-866C-E95E-F220E01E2D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7483" y="1182029"/>
            <a:ext cx="8717034" cy="49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40C5A-FDF6-41A7-93C5-A47CDDE1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starts here!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75253-DE4D-0A72-01C4-9498EEDD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41" y="1124582"/>
            <a:ext cx="7769318" cy="49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8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40C5A-FDF6-41A7-93C5-A47CDDE1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 up Options: Google or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F3087-E683-F6A9-A9A9-CCF4C5F73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2" t="5661" r="15124" b="5190"/>
          <a:stretch/>
        </p:blipFill>
        <p:spPr>
          <a:xfrm>
            <a:off x="2633546" y="1315844"/>
            <a:ext cx="6924908" cy="42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517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CAS2021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6EB9"/>
      </a:accent1>
      <a:accent2>
        <a:srgbClr val="78CB95"/>
      </a:accent2>
      <a:accent3>
        <a:srgbClr val="FEC15E"/>
      </a:accent3>
      <a:accent4>
        <a:srgbClr val="F38D86"/>
      </a:accent4>
      <a:accent5>
        <a:srgbClr val="3395AB"/>
      </a:accent5>
      <a:accent6>
        <a:srgbClr val="C3E6EF"/>
      </a:accent6>
      <a:hlink>
        <a:srgbClr val="006EB9"/>
      </a:hlink>
      <a:folHlink>
        <a:srgbClr val="AB68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-aug13" id="{8F445F54-438D-6446-88F3-EFF58F2D0FC0}" vid="{B4E8E7A0-DCCE-BD40-860C-40B72405C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d960de-de44-4883-838f-3c86552db8f0" xsi:nil="true"/>
    <lcf76f155ced4ddcb4097134ff3c332f xmlns="7f2c41f4-ec90-404f-8b44-4b2a184c07c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CDE2814F9BCA42B54C31AEEC42B4A8" ma:contentTypeVersion="17" ma:contentTypeDescription="Create a new document." ma:contentTypeScope="" ma:versionID="8a5850c5a018d3b5a9d9cc6ec5958a60">
  <xsd:schema xmlns:xsd="http://www.w3.org/2001/XMLSchema" xmlns:xs="http://www.w3.org/2001/XMLSchema" xmlns:p="http://schemas.microsoft.com/office/2006/metadata/properties" xmlns:ns2="7f2c41f4-ec90-404f-8b44-4b2a184c07c8" xmlns:ns3="ced960de-de44-4883-838f-3c86552db8f0" targetNamespace="http://schemas.microsoft.com/office/2006/metadata/properties" ma:root="true" ma:fieldsID="6ff35d7f69873d4aa1209a127b1fca42" ns2:_="" ns3:_="">
    <xsd:import namespace="7f2c41f4-ec90-404f-8b44-4b2a184c07c8"/>
    <xsd:import namespace="ced960de-de44-4883-838f-3c86552db8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2c41f4-ec90-404f-8b44-4b2a184c07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38aced2-3d3a-4380-b891-10c59df66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d960de-de44-4883-838f-3c86552db8f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f7953cf-9567-41b8-986b-59acf7a6552f}" ma:internalName="TaxCatchAll" ma:showField="CatchAllData" ma:web="ced960de-de44-4883-838f-3c86552db8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75D5F0-A50C-445E-95B2-88799B47B5C0}">
  <ds:schemaRefs>
    <ds:schemaRef ds:uri="1726d4d7-2168-4210-90ab-182c0f7711ea"/>
    <ds:schemaRef ds:uri="46588500-f2aa-4768-849b-63bdae6a8d1a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ced960de-de44-4883-838f-3c86552db8f0"/>
    <ds:schemaRef ds:uri="7f2c41f4-ec90-404f-8b44-4b2a184c07c8"/>
  </ds:schemaRefs>
</ds:datastoreItem>
</file>

<file path=customXml/itemProps2.xml><?xml version="1.0" encoding="utf-8"?>
<ds:datastoreItem xmlns:ds="http://schemas.openxmlformats.org/officeDocument/2006/customXml" ds:itemID="{ABB84EEC-4E38-4CAB-9174-77A2458BE1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4BADD6-899E-44F9-A728-9255903F48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2c41f4-ec90-404f-8b44-4b2a184c07c8"/>
    <ds:schemaRef ds:uri="ced960de-de44-4883-838f-3c86552db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(1)</Template>
  <TotalTime>9120</TotalTime>
  <Words>775</Words>
  <Application>Microsoft Office PowerPoint</Application>
  <PresentationFormat>Widescreen</PresentationFormat>
  <Paragraphs>101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Montserrat</vt:lpstr>
      <vt:lpstr>Source Sans Pro</vt:lpstr>
      <vt:lpstr>Wingdings</vt:lpstr>
      <vt:lpstr>Default Theme</vt:lpstr>
      <vt:lpstr>How to Apply  to College</vt:lpstr>
      <vt:lpstr>Get to know ontariocolleges.ca</vt:lpstr>
      <vt:lpstr>www.ontariocolleges.ca</vt:lpstr>
      <vt:lpstr>New Application Cycle is Open!</vt:lpstr>
      <vt:lpstr>Important Dates:  Application Opens</vt:lpstr>
      <vt:lpstr>Summary of Important Dates</vt:lpstr>
      <vt:lpstr>How to Apply Video</vt:lpstr>
      <vt:lpstr>Application starts here!  </vt:lpstr>
      <vt:lpstr>Sign up Options: Google or Email</vt:lpstr>
      <vt:lpstr>Start Application – Important!  Select the correct cycle</vt:lpstr>
      <vt:lpstr>Start Application – Important!  Select the correct cycle</vt:lpstr>
      <vt:lpstr>Choose Programs</vt:lpstr>
      <vt:lpstr>Program Search &gt; Filters</vt:lpstr>
      <vt:lpstr>View Received Documents</vt:lpstr>
      <vt:lpstr>Applying &gt; Transcripts for Detailed Instructions</vt:lpstr>
      <vt:lpstr>Applying &gt; Supporting Documents</vt:lpstr>
      <vt:lpstr>When will I receive an offer?</vt:lpstr>
      <vt:lpstr>Important Dates: Offers of Admission</vt:lpstr>
      <vt:lpstr>Offers </vt:lpstr>
      <vt:lpstr>Important Dates: Equal Consideration Date</vt:lpstr>
      <vt:lpstr>How can you reach OCAS?</vt:lpstr>
      <vt:lpstr>Stay in touch with our Newsletter!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OCAS</dc:title>
  <dc:creator>Erin Farrelly</dc:creator>
  <cp:lastModifiedBy>Chris Accardi</cp:lastModifiedBy>
  <cp:revision>7</cp:revision>
  <dcterms:created xsi:type="dcterms:W3CDTF">2021-09-24T17:30:38Z</dcterms:created>
  <dcterms:modified xsi:type="dcterms:W3CDTF">2023-10-20T17:46:33Z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0x01010095F0BF61081E9C489D421EE6CA21BE57</vt:lpwstr>
  </property>
  <property fmtid="{D5CDD505-2E9C-101B-9397-08002B2CF9AE}" pid="3" name="Year">
    <vt:lpwstr/>
  </property>
  <property fmtid="{D5CDD505-2E9C-101B-9397-08002B2CF9AE}" pid="4" name="Tag">
    <vt:lpwstr>5;#Template|a58fb814-525a-4b7a-8178-fb0433b0d6fd</vt:lpwstr>
  </property>
  <property fmtid="{D5CDD505-2E9C-101B-9397-08002B2CF9AE}" pid="5" name="Service Area">
    <vt:lpwstr/>
  </property>
  <property fmtid="{D5CDD505-2E9C-101B-9397-08002B2CF9AE}" pid="6" name="Service_x0020_Area">
    <vt:lpwstr/>
  </property>
  <property fmtid="{D5CDD505-2E9C-101B-9397-08002B2CF9AE}" pid="7" name="MediaServiceImageTags">
    <vt:lpwstr/>
  </property>
</Properties>
</file>